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4"/>
  </p:sldMasterIdLst>
  <p:notesMasterIdLst>
    <p:notesMasterId r:id="rId28"/>
  </p:notesMasterIdLst>
  <p:handoutMasterIdLst>
    <p:handoutMasterId r:id="rId29"/>
  </p:handoutMasterIdLst>
  <p:sldIdLst>
    <p:sldId id="332" r:id="rId5"/>
    <p:sldId id="347" r:id="rId6"/>
    <p:sldId id="360" r:id="rId7"/>
    <p:sldId id="348" r:id="rId8"/>
    <p:sldId id="349" r:id="rId9"/>
    <p:sldId id="361" r:id="rId10"/>
    <p:sldId id="351" r:id="rId11"/>
    <p:sldId id="352" r:id="rId12"/>
    <p:sldId id="353" r:id="rId13"/>
    <p:sldId id="354" r:id="rId14"/>
    <p:sldId id="355" r:id="rId15"/>
    <p:sldId id="363" r:id="rId16"/>
    <p:sldId id="372" r:id="rId17"/>
    <p:sldId id="368" r:id="rId18"/>
    <p:sldId id="362" r:id="rId19"/>
    <p:sldId id="367" r:id="rId20"/>
    <p:sldId id="369" r:id="rId21"/>
    <p:sldId id="373" r:id="rId22"/>
    <p:sldId id="364" r:id="rId23"/>
    <p:sldId id="376" r:id="rId24"/>
    <p:sldId id="375" r:id="rId25"/>
    <p:sldId id="356" r:id="rId26"/>
    <p:sldId id="357" r:id="rId27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61C8B"/>
    <a:srgbClr val="B33F50"/>
    <a:srgbClr val="66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15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083E6E3-FA7D-4D7B-A595-EF9225AFEA82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979" autoAdjust="0"/>
    <p:restoredTop sz="96552" autoAdjust="0"/>
  </p:normalViewPr>
  <p:slideViewPr>
    <p:cSldViewPr snapToGrid="0">
      <p:cViewPr>
        <p:scale>
          <a:sx n="101" d="100"/>
          <a:sy n="101" d="100"/>
        </p:scale>
        <p:origin x="-1242" y="-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4" y="24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325"/>
    </p:cViewPr>
  </p:sorterViewPr>
  <p:notesViewPr>
    <p:cSldViewPr snapToGrid="0">
      <p:cViewPr varScale="1">
        <p:scale>
          <a:sx n="82" d="100"/>
          <a:sy n="82" d="100"/>
        </p:scale>
        <p:origin x="3936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undo custSel modSld modMainMaster">
      <pc:chgData name="Fake Test User" userId="SID-0" providerId="Test" clId="FakeClientId" dt="2024-03-14T05:55:22.659" v="19" actId="27636"/>
      <pc:docMkLst>
        <pc:docMk/>
      </pc:docMkLst>
      <pc:sldChg chg="modSp mod">
        <pc:chgData name="Fake Test User" userId="SID-0" providerId="Test" clId="FakeClientId" dt="2024-03-14T05:55:22.659" v="19" actId="27636"/>
        <pc:sldMkLst>
          <pc:docMk/>
          <pc:sldMk cId="1553300136" sldId="337"/>
        </pc:sldMkLst>
        <pc:spChg chg="mod">
          <ac:chgData name="Fake Test User" userId="SID-0" providerId="Test" clId="FakeClientId" dt="2024-03-14T05:55:22.659" v="19" actId="27636"/>
          <ac:spMkLst>
            <pc:docMk/>
            <pc:sldMk cId="1553300136" sldId="337"/>
            <ac:spMk id="6" creationId="{5632A4BB-EBAC-A965-82D8-1198A802BA6C}"/>
          </ac:spMkLst>
        </pc:spChg>
      </pc:sldChg>
      <pc:sldChg chg="modSp mod">
        <pc:chgData name="Fake Test User" userId="SID-0" providerId="Test" clId="FakeClientId" dt="2024-03-14T05:55:00.565" v="16" actId="1035"/>
        <pc:sldMkLst>
          <pc:docMk/>
          <pc:sldMk cId="2656198574" sldId="339"/>
        </pc:sldMkLst>
        <pc:spChg chg="mod">
          <ac:chgData name="Fake Test User" userId="SID-0" providerId="Test" clId="FakeClientId" dt="2024-03-14T05:55:00.565" v="16" actId="1035"/>
          <ac:spMkLst>
            <pc:docMk/>
            <pc:sldMk cId="2656198574" sldId="339"/>
            <ac:spMk id="2" creationId="{53F9FE95-42FD-9AB0-913D-DFE3A18AFAE9}"/>
          </ac:spMkLst>
        </pc:spChg>
        <pc:spChg chg="mod">
          <ac:chgData name="Fake Test User" userId="SID-0" providerId="Test" clId="FakeClientId" dt="2024-03-14T05:55:00.565" v="16" actId="1035"/>
          <ac:spMkLst>
            <pc:docMk/>
            <pc:sldMk cId="2656198574" sldId="339"/>
            <ac:spMk id="3" creationId="{DCBC99EE-15DF-A164-D7A5-05B6D09C808B}"/>
          </ac:spMkLst>
        </pc:spChg>
        <pc:spChg chg="mod">
          <ac:chgData name="Fake Test User" userId="SID-0" providerId="Test" clId="FakeClientId" dt="2024-03-14T05:55:00.565" v="16" actId="1035"/>
          <ac:spMkLst>
            <pc:docMk/>
            <pc:sldMk cId="2656198574" sldId="339"/>
            <ac:spMk id="4" creationId="{85DD9D89-0B97-5577-308E-9F320E5DC495}"/>
          </ac:spMkLst>
        </pc:spChg>
        <pc:spChg chg="mod">
          <ac:chgData name="Fake Test User" userId="SID-0" providerId="Test" clId="FakeClientId" dt="2024-03-14T05:55:00.565" v="16" actId="1035"/>
          <ac:spMkLst>
            <pc:docMk/>
            <pc:sldMk cId="2656198574" sldId="339"/>
            <ac:spMk id="8" creationId="{A021E0D1-93E4-278F-190D-F92AD1861694}"/>
          </ac:spMkLst>
        </pc:spChg>
      </pc:sldChg>
      <pc:sldChg chg="modSp mod">
        <pc:chgData name="Fake Test User" userId="SID-0" providerId="Test" clId="FakeClientId" dt="2024-03-14T05:55:02.080" v="17" actId="1035"/>
        <pc:sldMkLst>
          <pc:docMk/>
          <pc:sldMk cId="1803119532" sldId="342"/>
        </pc:sldMkLst>
        <pc:spChg chg="mod">
          <ac:chgData name="Fake Test User" userId="SID-0" providerId="Test" clId="FakeClientId" dt="2024-03-14T05:55:02.080" v="17" actId="1035"/>
          <ac:spMkLst>
            <pc:docMk/>
            <pc:sldMk cId="1803119532" sldId="342"/>
            <ac:spMk id="10" creationId="{C70E077E-50F0-48B5-6482-2D14598CB2DD}"/>
          </ac:spMkLst>
        </pc:spChg>
        <pc:graphicFrameChg chg="mod">
          <ac:chgData name="Fake Test User" userId="SID-0" providerId="Test" clId="FakeClientId" dt="2024-03-14T05:55:02.080" v="17" actId="1035"/>
          <ac:graphicFrameMkLst>
            <pc:docMk/>
            <pc:sldMk cId="1803119532" sldId="342"/>
            <ac:graphicFrameMk id="6" creationId="{CDFEEA81-FFBA-2786-FB16-56C8D12A3D88}"/>
          </ac:graphicFrameMkLst>
        </pc:graphicFrameChg>
      </pc:sldChg>
      <pc:sldMasterChg chg="mod">
        <pc:chgData name="Fake Test User" userId="SID-0" providerId="Test" clId="FakeClientId" dt="2024-03-14T05:51:45.262" v="0" actId="2711"/>
        <pc:sldMasterMkLst>
          <pc:docMk/>
          <pc:sldMasterMk cId="1994853272" sldId="2147483681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noFill/>
        <a:ln w="12700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5.3900472796273191E-2"/>
          <c:w val="0.97632552688624485"/>
          <c:h val="0.8921990544074537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50000"/>
                <a:lumOff val="50000"/>
              </a:schemeClr>
            </a:solidFill>
            <a:ln>
              <a:solidFill>
                <a:schemeClr val="tx2">
                  <a:lumMod val="90000"/>
                  <a:lumOff val="10000"/>
                </a:schemeClr>
              </a:solidFill>
            </a:ln>
          </c:spPr>
          <c:dLbls>
            <c:dLbl>
              <c:idx val="0"/>
              <c:layout>
                <c:manualLayout>
                  <c:x val="1.8784895037961394E-2"/>
                  <c:y val="9.208948874622954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822071,9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1.8784895037961363E-2"/>
                  <c:y val="9.208948874622954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822071,9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2583.6999999999998</c:v>
                </c:pt>
                <c:pt idx="1">
                  <c:v>2583.6999999999998</c:v>
                </c:pt>
              </c:numCache>
            </c:numRef>
          </c:val>
        </c:ser>
        <c:shape val="cylinder"/>
        <c:axId val="128004480"/>
        <c:axId val="128006016"/>
        <c:axId val="0"/>
      </c:bar3DChart>
      <c:catAx>
        <c:axId val="128004480"/>
        <c:scaling>
          <c:orientation val="minMax"/>
        </c:scaling>
        <c:delete val="1"/>
        <c:axPos val="b"/>
        <c:tickLblPos val="none"/>
        <c:crossAx val="128006016"/>
        <c:crosses val="autoZero"/>
        <c:auto val="1"/>
        <c:lblAlgn val="ctr"/>
        <c:lblOffset val="100"/>
      </c:catAx>
      <c:valAx>
        <c:axId val="128006016"/>
        <c:scaling>
          <c:orientation val="minMax"/>
        </c:scaling>
        <c:delete val="1"/>
        <c:axPos val="l"/>
        <c:numFmt formatCode="General" sourceLinked="1"/>
        <c:tickLblPos val="none"/>
        <c:crossAx val="12800448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242002.91</c:v>
                </c:pt>
                <c:pt idx="1">
                  <c:v>254852</c:v>
                </c:pt>
                <c:pt idx="2">
                  <c:v>268852.78999999998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13287.87</c:v>
                </c:pt>
                <c:pt idx="1">
                  <c:v>13649.6</c:v>
                </c:pt>
                <c:pt idx="2">
                  <c:v>13284.08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566781.1</c:v>
                </c:pt>
                <c:pt idx="1">
                  <c:v>489826.28</c:v>
                </c:pt>
                <c:pt idx="2">
                  <c:v>472355.8</c:v>
                </c:pt>
              </c:numCache>
            </c:numRef>
          </c:val>
        </c:ser>
        <c:shape val="cylinder"/>
        <c:axId val="161601792"/>
        <c:axId val="161648640"/>
        <c:axId val="0"/>
      </c:bar3DChart>
      <c:catAx>
        <c:axId val="161601792"/>
        <c:scaling>
          <c:orientation val="minMax"/>
        </c:scaling>
        <c:axPos val="b"/>
        <c:tickLblPos val="nextTo"/>
        <c:crossAx val="161648640"/>
        <c:crosses val="autoZero"/>
        <c:auto val="1"/>
        <c:lblAlgn val="ctr"/>
        <c:lblOffset val="100"/>
      </c:catAx>
      <c:valAx>
        <c:axId val="161648640"/>
        <c:scaling>
          <c:orientation val="minMax"/>
        </c:scaling>
        <c:axPos val="l"/>
        <c:majorGridlines/>
        <c:numFmt formatCode="0%" sourceLinked="1"/>
        <c:tickLblPos val="nextTo"/>
        <c:crossAx val="1616017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613075860425787"/>
          <c:y val="7.3044647540556548E-2"/>
          <c:w val="0.36068288816240496"/>
          <c:h val="0.8170038482351894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налоговых доходов</c:v>
                </c:pt>
              </c:strCache>
            </c:strRef>
          </c:tx>
          <c:dPt>
            <c:idx val="0"/>
            <c:explosion val="2"/>
          </c:dPt>
          <c:dLbls>
            <c:dLbl>
              <c:idx val="1"/>
              <c:layout>
                <c:manualLayout>
                  <c:x val="-5.2635905236896333E-2"/>
                  <c:y val="5.47504293172466E-2"/>
                </c:manualLayout>
              </c:layout>
              <c:showVal val="1"/>
            </c:dLbl>
            <c:dLbl>
              <c:idx val="2"/>
              <c:layout>
                <c:manualLayout>
                  <c:x val="-2.4532656432202593E-2"/>
                  <c:y val="2.293580552535952E-2"/>
                </c:manualLayout>
              </c:layout>
              <c:showVal val="1"/>
            </c:dLbl>
            <c:dLbl>
              <c:idx val="3"/>
              <c:layout>
                <c:manualLayout>
                  <c:x val="-2.422521013793846E-2"/>
                  <c:y val="1.3181020244179047E-2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ГОСУДАРСТВЕННАЯ ПОШЛИНА</c:v>
                </c:pt>
                <c:pt idx="4">
                  <c:v>ДОХОДЫ ОТ ИСПОЛЬЗОВАНИЯ ИМУЩЕСТВА, НАХОДЯЩЕГОСЯ В ГОСУДАРСТВЕННОЙ И МУНИЦИПАЛЬНОЙ СОБСТВЕННОСТИ</c:v>
                </c:pt>
                <c:pt idx="5">
                  <c:v>ПЛАТЕЖИ ПРИ ПОЛЬЗОВАНИИ ПРИРОДНЫМИ РЕСУРСАМИ</c:v>
                </c:pt>
                <c:pt idx="6">
                  <c:v>ДОХОДЫ ОТ ОКАЗАНИЯ ПЛАТНЫХ УСЛУГ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ШТРАФЫ, САНКЦИИ, ВОЗМЕЩЕНИЕ УЩЕРБА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221936.91999999998</c:v>
                </c:pt>
                <c:pt idx="1">
                  <c:v>3026.69</c:v>
                </c:pt>
                <c:pt idx="2">
                  <c:v>10824</c:v>
                </c:pt>
                <c:pt idx="3">
                  <c:v>3455</c:v>
                </c:pt>
                <c:pt idx="4">
                  <c:v>9925.2900000000009</c:v>
                </c:pt>
                <c:pt idx="5">
                  <c:v>1915.53</c:v>
                </c:pt>
                <c:pt idx="6">
                  <c:v>31.02</c:v>
                </c:pt>
                <c:pt idx="7">
                  <c:v>62.5</c:v>
                </c:pt>
                <c:pt idx="8">
                  <c:v>1353.53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ГОСУДАРСТВЕННАЯ ПОШЛИНА</c:v>
                </c:pt>
                <c:pt idx="4">
                  <c:v>ДОХОДЫ ОТ ИСПОЛЬЗОВАНИЯ ИМУЩЕСТВА, НАХОДЯЩЕГОСЯ В ГОСУДАРСТВЕННОЙ И МУНИЦИПАЛЬНОЙ СОБСТВЕННОСТИ</c:v>
                </c:pt>
                <c:pt idx="5">
                  <c:v>ПЛАТЕЖИ ПРИ ПОЛЬЗОВАНИИ ПРИРОДНЫМИ РЕСУРСАМИ</c:v>
                </c:pt>
                <c:pt idx="6">
                  <c:v>ДОХОДЫ ОТ ОКАЗАНИЯ ПЛАТНЫХ УСЛУГ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ШТРАФЫ, САНКЦИИ, ВОЗМЕЩЕНИЕ УЩЕРБА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ГОСУДАРСТВЕННАЯ ПОШЛИНА</c:v>
                </c:pt>
                <c:pt idx="4">
                  <c:v>ДОХОДЫ ОТ ИСПОЛЬЗОВАНИЯ ИМУЩЕСТВА, НАХОДЯЩЕГОСЯ В ГОСУДАРСТВЕННОЙ И МУНИЦИПАЛЬНОЙ СОБСТВЕННОСТИ</c:v>
                </c:pt>
                <c:pt idx="5">
                  <c:v>ПЛАТЕЖИ ПРИ ПОЛЬЗОВАНИИ ПРИРОДНЫМИ РЕСУРСАМИ</c:v>
                </c:pt>
                <c:pt idx="6">
                  <c:v>ДОХОДЫ ОТ ОКАЗАНИЯ ПЛАТНЫХ УСЛУГ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ШТРАФЫ, САНКЦИИ, ВОЗМЕЩЕНИЕ УЩЕРБА</c:v>
                </c:pt>
              </c:strCache>
            </c:strRef>
          </c:cat>
          <c:val>
            <c:numRef>
              <c:f>Лист1!$D$1:$D$4</c:f>
              <c:numCache>
                <c:formatCode>General</c:formatCode>
                <c:ptCount val="4"/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6238286914746316"/>
          <c:y val="8.2738613311003781E-2"/>
          <c:w val="0.43063429698578931"/>
          <c:h val="0.83715876985170556"/>
        </c:manualLayout>
      </c:layout>
      <c:txPr>
        <a:bodyPr/>
        <a:lstStyle/>
        <a:p>
          <a:pPr>
            <a:defRPr kern="800" baseline="0"/>
          </a:pPr>
          <a:endParaRPr lang="ru-RU"/>
        </a:p>
      </c:txPr>
    </c:legend>
    <c:plotVisOnly val="1"/>
  </c:chart>
  <c:txPr>
    <a:bodyPr/>
    <a:lstStyle/>
    <a:p>
      <a:pPr>
        <a:defRPr sz="1200" baseline="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rgbClr val="7030A0"/>
              </a:solidFill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0.18538159308497842"/>
          <c:y val="0.14006339806462834"/>
          <c:w val="0.3023488255414114"/>
          <c:h val="0.7878490624608273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Дотации бюджетам бюджетной системы Российской Федерации</c:v>
                </c:pt>
                <c:pt idx="1">
                  <c:v>Субвенции бюджетам бюджетной системы Российской Федерации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172723.72</c:v>
                </c:pt>
                <c:pt idx="1">
                  <c:v>394057.39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4285306495547778"/>
          <c:y val="0.43308686490004017"/>
          <c:w val="0.35016410117778185"/>
          <c:h val="0.31047524669727239"/>
        </c:manualLayout>
      </c:layout>
    </c:legend>
    <c:plotVisOnly val="1"/>
  </c:chart>
  <c:txPr>
    <a:bodyPr/>
    <a:lstStyle/>
    <a:p>
      <a:pPr algn="r">
        <a:defRPr sz="14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Условно утвержденные расходы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1">
                  <c:v>9262</c:v>
                </c:pt>
                <c:pt idx="2">
                  <c:v>18335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в рамках муниципальных программ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821777.17999999714</c:v>
                </c:pt>
                <c:pt idx="1">
                  <c:v>748765.89</c:v>
                </c:pt>
                <c:pt idx="2">
                  <c:v>735857.66999999899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2026 год</c:v>
                </c:pt>
                <c:pt idx="2">
                  <c:v>2027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294.7</c:v>
                </c:pt>
                <c:pt idx="1">
                  <c:v>300</c:v>
                </c:pt>
                <c:pt idx="2">
                  <c:v>300</c:v>
                </c:pt>
              </c:numCache>
            </c:numRef>
          </c:val>
        </c:ser>
        <c:shape val="box"/>
        <c:axId val="165629312"/>
        <c:axId val="165639296"/>
        <c:axId val="0"/>
      </c:bar3DChart>
      <c:catAx>
        <c:axId val="165629312"/>
        <c:scaling>
          <c:orientation val="minMax"/>
        </c:scaling>
        <c:axPos val="b"/>
        <c:tickLblPos val="nextTo"/>
        <c:crossAx val="165639296"/>
        <c:crosses val="autoZero"/>
        <c:auto val="1"/>
        <c:lblAlgn val="ctr"/>
        <c:lblOffset val="100"/>
      </c:catAx>
      <c:valAx>
        <c:axId val="165639296"/>
        <c:scaling>
          <c:orientation val="minMax"/>
        </c:scaling>
        <c:axPos val="l"/>
        <c:majorGridlines/>
        <c:numFmt formatCode="0%" sourceLinked="1"/>
        <c:tickLblPos val="nextTo"/>
        <c:crossAx val="1656293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perspective val="30"/>
    </c:view3D>
    <c:plotArea>
      <c:layout>
        <c:manualLayout>
          <c:layoutTarget val="inner"/>
          <c:xMode val="edge"/>
          <c:yMode val="edge"/>
          <c:x val="1.8070144490594478E-2"/>
          <c:y val="9.1162685343472744E-2"/>
          <c:w val="0.58932267886065959"/>
          <c:h val="0.872394399256122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dPt>
            <c:idx val="5"/>
            <c:spPr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/>
            </c:spPr>
          </c:dPt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59294.850000000013</c:v>
                </c:pt>
                <c:pt idx="1">
                  <c:v>5295.8200000000024</c:v>
                </c:pt>
                <c:pt idx="2">
                  <c:v>22713.360000000001</c:v>
                </c:pt>
                <c:pt idx="3">
                  <c:v>8790.4699999999557</c:v>
                </c:pt>
                <c:pt idx="4">
                  <c:v>4193.1500000000024</c:v>
                </c:pt>
                <c:pt idx="5">
                  <c:v>568892.93999999936</c:v>
                </c:pt>
                <c:pt idx="6">
                  <c:v>91429.22</c:v>
                </c:pt>
                <c:pt idx="7">
                  <c:v>15551.740000000014</c:v>
                </c:pt>
                <c:pt idx="8">
                  <c:v>7673.98</c:v>
                </c:pt>
                <c:pt idx="9">
                  <c:v>38236.36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3244580170859777"/>
          <c:y val="5.7019764772696512E-2"/>
          <c:w val="0.36057136442466187"/>
          <c:h val="0.88596047045460702"/>
        </c:manualLayout>
      </c:layout>
      <c:txPr>
        <a:bodyPr/>
        <a:lstStyle/>
        <a:p>
          <a:pPr>
            <a:defRPr sz="11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0.2681385178154973"/>
          <c:y val="8.1012648999712528E-2"/>
          <c:w val="0.28856040481311734"/>
          <c:h val="0.74005305462795024"/>
        </c:manualLayout>
      </c:layout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Программные расходы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2027 год</c:v>
                </c:pt>
                <c:pt idx="1">
                  <c:v>2026 год</c:v>
                </c:pt>
                <c:pt idx="2">
                  <c:v>2025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735857.66999999911</c:v>
                </c:pt>
                <c:pt idx="1">
                  <c:v>748765.89</c:v>
                </c:pt>
                <c:pt idx="2">
                  <c:v>821777.17999999842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2027 год</c:v>
                </c:pt>
                <c:pt idx="1">
                  <c:v>2026 год</c:v>
                </c:pt>
                <c:pt idx="2">
                  <c:v>2025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300</c:v>
                </c:pt>
                <c:pt idx="1">
                  <c:v>300</c:v>
                </c:pt>
                <c:pt idx="2">
                  <c:v>294.7</c:v>
                </c:pt>
              </c:numCache>
            </c:numRef>
          </c:val>
        </c:ser>
        <c:shape val="cylinder"/>
        <c:axId val="165783040"/>
        <c:axId val="165784576"/>
        <c:axId val="0"/>
      </c:bar3DChart>
      <c:catAx>
        <c:axId val="165783040"/>
        <c:scaling>
          <c:orientation val="minMax"/>
        </c:scaling>
        <c:axPos val="l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5784576"/>
        <c:crosses val="autoZero"/>
        <c:auto val="1"/>
        <c:lblAlgn val="ctr"/>
        <c:lblOffset val="100"/>
      </c:catAx>
      <c:valAx>
        <c:axId val="165784576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578304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0.86369</cdr:x>
      <cdr:y>0.10352</cdr:y>
    </cdr:from>
    <cdr:to>
      <cdr:x>0.96628</cdr:x>
      <cdr:y>0.22227</cdr:y>
    </cdr:to>
    <cdr:sp macro="" textlink="">
      <cdr:nvSpPr>
        <cdr:cNvPr id="2" name="TextBox 12"/>
        <cdr:cNvSpPr txBox="1"/>
      </cdr:nvSpPr>
      <cdr:spPr>
        <a:xfrm xmlns:a="http://schemas.openxmlformats.org/drawingml/2006/main" rot="10800000" flipV="1">
          <a:off x="10193074" y="268305"/>
          <a:ext cx="1210734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321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1pPr>
          <a:lvl2pPr marL="457161" algn="l" defTabSz="914321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2pPr>
          <a:lvl3pPr marL="914321" algn="l" defTabSz="914321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3pPr>
          <a:lvl4pPr marL="1371482" algn="l" defTabSz="914321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4pPr>
          <a:lvl5pPr marL="1828642" algn="l" defTabSz="914321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5pPr>
          <a:lvl6pPr marL="2285802" algn="l" defTabSz="914321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6pPr>
          <a:lvl7pPr marL="2742963" algn="l" defTabSz="914321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7pPr>
          <a:lvl8pPr marL="3200123" algn="l" defTabSz="914321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8pPr>
          <a:lvl9pPr marL="3657284" algn="l" defTabSz="914321" rtl="0" eaLnBrk="1" latinLnBrk="0" hangingPunct="1">
            <a:defRPr sz="1800" kern="1200">
              <a:solidFill>
                <a:sysClr val="windowText" lastClr="000000"/>
              </a:solidFill>
              <a:latin typeface="Constantia"/>
            </a:defRPr>
          </a:lvl9pPr>
        </a:lstStyle>
        <a:p xmlns:a="http://schemas.openxmlformats.org/drawingml/2006/main">
          <a:pPr algn="r"/>
          <a:r>
            <a:rPr lang="ru-RU" sz="1400" b="1" dirty="0" smtClean="0"/>
            <a:t> тыс.руб.</a:t>
          </a:r>
          <a:endParaRPr lang="ru-RU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0.01794</cdr:x>
      <cdr:y>0</cdr:y>
    </cdr:from>
    <cdr:to>
      <cdr:x>0.10239</cdr:x>
      <cdr:y>0.05969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03198" y="0"/>
          <a:ext cx="956733" cy="249971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2D8E7403-EB4A-4177-AFCE-6A9D7B160C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DAC49177-C030-4043-9380-EA6E4C94A1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29AF744A-3126-474B-843C-57BBE9FAFFC5}" type="datetime1">
              <a:rPr lang="ru-RU" smtClean="0"/>
              <a:pPr rtl="0"/>
              <a:t>16.12.2024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BC4C83CE-EC9B-40C4-BD7A-48797AE5B1D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7EE9A75D-9B4E-4704-98C7-2A42472F118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14CC6D6D-E986-427F-AD9C-4E9408DDBE53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98774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fld id="{125EAEF0-7BFA-486C-B4FB-EDC2A56BA7F4}" type="datetime1">
              <a:rPr lang="ru-RU" smtClean="0"/>
              <a:pPr/>
              <a:t>16.12.2024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115A580F-E35D-42E1-AF82-E41CC201EA91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53680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115A580F-E35D-42E1-AF82-E41CC201EA91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34884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115A580F-E35D-42E1-AF82-E41CC201EA91}" type="slidenum">
              <a:rPr lang="ru-RU" smtClean="0"/>
              <a:pPr rtl="0"/>
              <a:t>19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4"/>
            <a:ext cx="26416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89AE8321-5884-9E75-1272-926961F31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908591"/>
            <a:ext cx="4058728" cy="5225507"/>
          </a:xfrm>
        </p:spPr>
        <p:txBody>
          <a:bodyPr rtlCol="0" anchor="t">
            <a:normAutofit/>
          </a:bodyPr>
          <a:lstStyle>
            <a:lvl1pPr>
              <a:defRPr lang="ru-RU" sz="32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B22DF521-FA73-0B43-D1F3-A28543BA84E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99125" y="0"/>
            <a:ext cx="5786438" cy="6134100"/>
          </a:xfrm>
        </p:spPr>
        <p:txBody>
          <a:bodyPr rtlCol="0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400E6515-DDBF-35F4-5C9E-FF113FD164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19012" y="6274074"/>
            <a:ext cx="672354" cy="583926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400">
                <a:solidFill>
                  <a:schemeClr val="tx1"/>
                </a:solidFill>
              </a:defRPr>
            </a:lvl1pPr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8B32A424-7EFB-F80C-2BDA-94D103A55F7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00100" y="723900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668EFEEF-ABDC-22C9-C5DB-0494BEB868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699342" y="6136928"/>
            <a:ext cx="578672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377248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2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DB2ADC-AF19-4574-8C10-79B5B04FCA2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C3DB2ADC-AF19-4574-8C10-79B5B04FCA27}" type="slidenum">
              <a:rPr lang="ru-RU" smtClean="0"/>
              <a:pPr rtl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4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rtl="0"/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3DB2ADC-AF19-4574-8C10-79B5B04FCA2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499D8326-B701-CBE8-39AA-6C700DA49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385" y="482600"/>
            <a:ext cx="5007836" cy="541399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defPPr>
              <a:defRPr lang="ru-RU"/>
            </a:defPPr>
          </a:lstStyle>
          <a:p>
            <a:pPr algn="ctr" rtl="0"/>
            <a:r>
              <a:rPr lang="ru-RU" sz="2800" dirty="0" smtClean="0">
                <a:solidFill>
                  <a:srgbClr val="7030A0"/>
                </a:solidFill>
                <a:effectLst/>
              </a:rPr>
              <a:t/>
            </a:r>
            <a:br>
              <a:rPr lang="ru-RU" sz="2800" dirty="0" smtClean="0">
                <a:solidFill>
                  <a:srgbClr val="7030A0"/>
                </a:solidFill>
                <a:effectLst/>
              </a:rPr>
            </a:br>
            <a:r>
              <a:rPr sz="2800" smtClean="0">
                <a:solidFill>
                  <a:srgbClr val="7030A0"/>
                </a:solidFill>
                <a:effectLst/>
              </a:rPr>
              <a:t/>
            </a:r>
            <a:br>
              <a:rPr sz="2800" smtClean="0">
                <a:solidFill>
                  <a:srgbClr val="7030A0"/>
                </a:solidFill>
                <a:effectLst/>
              </a:rPr>
            </a:br>
            <a:r>
              <a:rPr lang="ru-RU" sz="2800" dirty="0" smtClean="0">
                <a:solidFill>
                  <a:srgbClr val="7030A0"/>
                </a:solidFill>
                <a:effectLst/>
              </a:rPr>
              <a:t>Бюджет для граждан</a:t>
            </a:r>
            <a:br>
              <a:rPr lang="ru-RU" sz="2800" dirty="0" smtClean="0">
                <a:solidFill>
                  <a:srgbClr val="7030A0"/>
                </a:solidFill>
                <a:effectLst/>
              </a:rPr>
            </a:br>
            <a:r>
              <a:rPr lang="ru-RU" sz="2800" dirty="0" smtClean="0">
                <a:solidFill>
                  <a:srgbClr val="7030A0"/>
                </a:solidFill>
                <a:effectLst/>
              </a:rPr>
              <a:t> к проекту бюджета </a:t>
            </a:r>
            <a:r>
              <a:rPr lang="ru-RU" sz="2800" dirty="0" err="1" smtClean="0">
                <a:solidFill>
                  <a:srgbClr val="7030A0"/>
                </a:solidFill>
                <a:effectLst/>
              </a:rPr>
              <a:t>Шербакульского</a:t>
            </a:r>
            <a:r>
              <a:rPr lang="ru-RU" sz="2800" dirty="0" smtClean="0">
                <a:solidFill>
                  <a:srgbClr val="7030A0"/>
                </a:solidFill>
                <a:effectLst/>
              </a:rPr>
              <a:t> муниципального района Омской области на 2025 год и плановый период 2026 и 2027 годов</a:t>
            </a:r>
            <a:endParaRPr lang="ru-RU" sz="2800" dirty="0">
              <a:solidFill>
                <a:srgbClr val="7030A0"/>
              </a:solidFill>
              <a:effectLst/>
            </a:endParaRP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026" name="Picture 2" descr="C:\Users\BochkovaOV\Desktop\MziKimIhX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0375" y="1"/>
            <a:ext cx="6081905" cy="65118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22288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71440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Межбюджетные трансферты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1BB5A256-A5AE-400E-BBCC-76CB881E2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961" y="980728"/>
            <a:ext cx="11430080" cy="55389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/>
              <a:t>Вид межбюджетных </a:t>
            </a:r>
          </a:p>
          <a:p>
            <a:pPr>
              <a:buNone/>
            </a:pPr>
            <a:r>
              <a:rPr lang="ru-RU" sz="1800" dirty="0"/>
              <a:t>        трансфертов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0960" y="1571614"/>
            <a:ext cx="114300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FF"/>
                </a:solidFill>
              </a:rPr>
              <a:t>     </a:t>
            </a:r>
            <a:endParaRPr lang="ru-RU" sz="1200" dirty="0"/>
          </a:p>
        </p:txBody>
      </p:sp>
      <p:sp>
        <p:nvSpPr>
          <p:cNvPr id="10" name="Прямоугольник: усеченные противолежащие углы 9">
            <a:extLst>
              <a:ext uri="{FF2B5EF4-FFF2-40B4-BE49-F238E27FC236}">
                <a16:creationId xmlns:a16="http://schemas.microsoft.com/office/drawing/2014/main" xmlns="" id="{925EE52D-9930-484C-B179-AF8A9B9B1918}"/>
              </a:ext>
            </a:extLst>
          </p:cNvPr>
          <p:cNvSpPr/>
          <p:nvPr/>
        </p:nvSpPr>
        <p:spPr>
          <a:xfrm>
            <a:off x="581115" y="1935442"/>
            <a:ext cx="3210630" cy="1205527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Дотации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</a:rPr>
              <a:t> (от лат. « </a:t>
            </a:r>
            <a:r>
              <a:rPr lang="ru-RU" sz="1600" dirty="0" err="1">
                <a:solidFill>
                  <a:srgbClr val="002060"/>
                </a:solidFill>
              </a:rPr>
              <a:t>Dotatio</a:t>
            </a:r>
            <a:r>
              <a:rPr lang="ru-RU" sz="1600" dirty="0">
                <a:solidFill>
                  <a:srgbClr val="002060"/>
                </a:solidFill>
              </a:rPr>
              <a:t> » - дар, пожертвование)</a:t>
            </a:r>
          </a:p>
        </p:txBody>
      </p:sp>
      <p:sp>
        <p:nvSpPr>
          <p:cNvPr id="11" name="Прямоугольник: усеченные противолежащие углы 10">
            <a:extLst>
              <a:ext uri="{FF2B5EF4-FFF2-40B4-BE49-F238E27FC236}">
                <a16:creationId xmlns:a16="http://schemas.microsoft.com/office/drawing/2014/main" xmlns="" id="{867754EB-397F-45BF-83B7-E7BF2662AA62}"/>
              </a:ext>
            </a:extLst>
          </p:cNvPr>
          <p:cNvSpPr/>
          <p:nvPr/>
        </p:nvSpPr>
        <p:spPr>
          <a:xfrm>
            <a:off x="589661" y="3519616"/>
            <a:ext cx="3202084" cy="1421552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Субвенции 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</a:rPr>
              <a:t>(от лат.  « </a:t>
            </a:r>
            <a:r>
              <a:rPr lang="ru-RU" sz="1600" dirty="0" err="1">
                <a:solidFill>
                  <a:srgbClr val="002060"/>
                </a:solidFill>
              </a:rPr>
              <a:t>Subvenire</a:t>
            </a:r>
            <a:r>
              <a:rPr lang="ru-RU" sz="1600" dirty="0">
                <a:solidFill>
                  <a:srgbClr val="002060"/>
                </a:solidFill>
              </a:rPr>
              <a:t> » - приходить на помощь)</a:t>
            </a:r>
          </a:p>
        </p:txBody>
      </p:sp>
      <p:sp>
        <p:nvSpPr>
          <p:cNvPr id="12" name="Прямоугольник: усеченные противолежащие углы 11">
            <a:extLst>
              <a:ext uri="{FF2B5EF4-FFF2-40B4-BE49-F238E27FC236}">
                <a16:creationId xmlns:a16="http://schemas.microsoft.com/office/drawing/2014/main" xmlns="" id="{11AC9F6C-53B0-4832-9299-8653628A50C3}"/>
              </a:ext>
            </a:extLst>
          </p:cNvPr>
          <p:cNvSpPr/>
          <p:nvPr/>
        </p:nvSpPr>
        <p:spPr>
          <a:xfrm>
            <a:off x="572568" y="5242136"/>
            <a:ext cx="3219176" cy="1278305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Субсидии 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</a:rPr>
              <a:t>(от лат.  « </a:t>
            </a:r>
            <a:r>
              <a:rPr lang="ru-RU" sz="1600" dirty="0" err="1">
                <a:solidFill>
                  <a:srgbClr val="002060"/>
                </a:solidFill>
              </a:rPr>
              <a:t>Subsidium</a:t>
            </a:r>
            <a:r>
              <a:rPr lang="ru-RU" sz="1600" dirty="0">
                <a:solidFill>
                  <a:srgbClr val="002060"/>
                </a:solidFill>
              </a:rPr>
              <a:t> » - поддержка)</a:t>
            </a:r>
          </a:p>
        </p:txBody>
      </p:sp>
      <p:sp>
        <p:nvSpPr>
          <p:cNvPr id="13" name="Прямоугольник: усеченные противолежащие углы 12">
            <a:extLst>
              <a:ext uri="{FF2B5EF4-FFF2-40B4-BE49-F238E27FC236}">
                <a16:creationId xmlns:a16="http://schemas.microsoft.com/office/drawing/2014/main" xmlns="" id="{711DFC4F-2165-403E-B335-37493A199357}"/>
              </a:ext>
            </a:extLst>
          </p:cNvPr>
          <p:cNvSpPr/>
          <p:nvPr/>
        </p:nvSpPr>
        <p:spPr>
          <a:xfrm>
            <a:off x="4463819" y="1932000"/>
            <a:ext cx="3456384" cy="1205527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Предоставляются без определения конкретной цели их использования</a:t>
            </a:r>
          </a:p>
        </p:txBody>
      </p:sp>
      <p:sp>
        <p:nvSpPr>
          <p:cNvPr id="14" name="Прямоугольник: усеченные противолежащие углы 13">
            <a:extLst>
              <a:ext uri="{FF2B5EF4-FFF2-40B4-BE49-F238E27FC236}">
                <a16:creationId xmlns:a16="http://schemas.microsoft.com/office/drawing/2014/main" xmlns="" id="{C58E8440-8310-443A-B896-1E6F678CA956}"/>
              </a:ext>
            </a:extLst>
          </p:cNvPr>
          <p:cNvSpPr/>
          <p:nvPr/>
        </p:nvSpPr>
        <p:spPr>
          <a:xfrm>
            <a:off x="8592278" y="1938528"/>
            <a:ext cx="3183828" cy="1198997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Предоставляются без определения конкретной цели их использования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F09F99B-1A07-4CCB-B298-D7BAD136F1AA}"/>
              </a:ext>
            </a:extLst>
          </p:cNvPr>
          <p:cNvSpPr txBox="1"/>
          <p:nvPr/>
        </p:nvSpPr>
        <p:spPr>
          <a:xfrm>
            <a:off x="4847862" y="1052736"/>
            <a:ext cx="3072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Определение</a:t>
            </a:r>
          </a:p>
        </p:txBody>
      </p:sp>
      <p:sp>
        <p:nvSpPr>
          <p:cNvPr id="21" name="Прямоугольник: усеченные противолежащие углы 20">
            <a:extLst>
              <a:ext uri="{FF2B5EF4-FFF2-40B4-BE49-F238E27FC236}">
                <a16:creationId xmlns:a16="http://schemas.microsoft.com/office/drawing/2014/main" xmlns="" id="{24BF0421-FCF8-42DA-A8CA-4F90943C696A}"/>
              </a:ext>
            </a:extLst>
          </p:cNvPr>
          <p:cNvSpPr/>
          <p:nvPr/>
        </p:nvSpPr>
        <p:spPr>
          <a:xfrm>
            <a:off x="4463819" y="3519616"/>
            <a:ext cx="3456384" cy="1421552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Предоставляются на финансирование «переданных» другим публично-правовым образованиям полномочий</a:t>
            </a:r>
          </a:p>
        </p:txBody>
      </p:sp>
      <p:sp>
        <p:nvSpPr>
          <p:cNvPr id="22" name="Прямоугольник: усеченные противолежащие углы 21">
            <a:extLst>
              <a:ext uri="{FF2B5EF4-FFF2-40B4-BE49-F238E27FC236}">
                <a16:creationId xmlns:a16="http://schemas.microsoft.com/office/drawing/2014/main" xmlns="" id="{C544822C-3765-4BB3-B94D-C9ACA8F1F040}"/>
              </a:ext>
            </a:extLst>
          </p:cNvPr>
          <p:cNvSpPr/>
          <p:nvPr/>
        </p:nvSpPr>
        <p:spPr>
          <a:xfrm>
            <a:off x="8592279" y="3519616"/>
            <a:ext cx="3226555" cy="1421552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Вы даете своему ребенку деньги и посылаете его в магазин купить продукты (по списку)</a:t>
            </a:r>
          </a:p>
          <a:p>
            <a:pPr algn="ctr"/>
            <a:r>
              <a:rPr lang="ru-RU" sz="1600" dirty="0"/>
              <a:t> 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E9C771A7-9AEA-4C41-A6D5-F9562A63BF76}"/>
              </a:ext>
            </a:extLst>
          </p:cNvPr>
          <p:cNvSpPr txBox="1"/>
          <p:nvPr/>
        </p:nvSpPr>
        <p:spPr>
          <a:xfrm>
            <a:off x="8784299" y="1124745"/>
            <a:ext cx="302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Аналоги в семейном бюджете</a:t>
            </a:r>
          </a:p>
        </p:txBody>
      </p:sp>
      <p:sp>
        <p:nvSpPr>
          <p:cNvPr id="25" name="Прямоугольник: усеченные противолежащие углы 24">
            <a:extLst>
              <a:ext uri="{FF2B5EF4-FFF2-40B4-BE49-F238E27FC236}">
                <a16:creationId xmlns:a16="http://schemas.microsoft.com/office/drawing/2014/main" xmlns="" id="{FB4D8A2E-762D-4CEE-9CAF-9E6CCF290A5F}"/>
              </a:ext>
            </a:extLst>
          </p:cNvPr>
          <p:cNvSpPr/>
          <p:nvPr/>
        </p:nvSpPr>
        <p:spPr>
          <a:xfrm>
            <a:off x="4463819" y="5242137"/>
            <a:ext cx="3456384" cy="1261214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Предоставляются на условиях долевого </a:t>
            </a:r>
            <a:r>
              <a:rPr lang="ru-RU" sz="1600" dirty="0" err="1">
                <a:solidFill>
                  <a:srgbClr val="002060"/>
                </a:solidFill>
              </a:rPr>
              <a:t>софинансирования</a:t>
            </a:r>
            <a:r>
              <a:rPr lang="ru-RU" sz="1600" dirty="0">
                <a:solidFill>
                  <a:srgbClr val="002060"/>
                </a:solidFill>
              </a:rPr>
              <a:t> расходов других бюджетов</a:t>
            </a:r>
          </a:p>
        </p:txBody>
      </p:sp>
      <p:sp>
        <p:nvSpPr>
          <p:cNvPr id="26" name="Прямоугольник: усеченные противолежащие углы 25">
            <a:extLst>
              <a:ext uri="{FF2B5EF4-FFF2-40B4-BE49-F238E27FC236}">
                <a16:creationId xmlns:a16="http://schemas.microsoft.com/office/drawing/2014/main" xmlns="" id="{63DF570C-2A88-4C7F-94FF-BF5E0D573821}"/>
              </a:ext>
            </a:extLst>
          </p:cNvPr>
          <p:cNvSpPr/>
          <p:nvPr/>
        </p:nvSpPr>
        <p:spPr>
          <a:xfrm>
            <a:off x="8592278" y="5242138"/>
            <a:ext cx="3252194" cy="1286849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</a:rPr>
              <a:t>Вы «добавляете» денег для того, что бы ваш ребенок купил себе новый телефон (а остальные он накопил сам)</a:t>
            </a:r>
          </a:p>
        </p:txBody>
      </p:sp>
    </p:spTree>
    <p:extLst>
      <p:ext uri="{BB962C8B-B14F-4D97-AF65-F5344CB8AC3E}">
        <p14:creationId xmlns:p14="http://schemas.microsoft.com/office/powerpoint/2010/main" xmlns="" val="1064728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61" y="299103"/>
            <a:ext cx="11285179" cy="709302"/>
          </a:xfr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Основными задачами бюджетной и налоговой политики на </a:t>
            </a:r>
            <a:r>
              <a:rPr lang="ru-RU" sz="2000" b="1" dirty="0" smtClean="0">
                <a:solidFill>
                  <a:srgbClr val="7030A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2025 </a:t>
            </a:r>
            <a:r>
              <a:rPr lang="ru-RU" sz="2000" b="1" dirty="0">
                <a:solidFill>
                  <a:srgbClr val="7030A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год и на плановый период </a:t>
            </a:r>
            <a:r>
              <a:rPr lang="ru-RU" sz="2000" b="1" dirty="0" smtClean="0">
                <a:solidFill>
                  <a:srgbClr val="7030A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2026 </a:t>
            </a:r>
            <a:r>
              <a:rPr lang="ru-RU" sz="2000" b="1" dirty="0">
                <a:solidFill>
                  <a:srgbClr val="7030A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 smtClean="0">
                <a:solidFill>
                  <a:srgbClr val="7030A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2027 </a:t>
            </a:r>
            <a:r>
              <a:rPr lang="ru-RU" sz="2000" b="1" dirty="0">
                <a:solidFill>
                  <a:srgbClr val="7030A0"/>
                </a:solidFill>
                <a:latin typeface="Candara" panose="020E0502030303020204" pitchFamily="34" charset="0"/>
                <a:cs typeface="Arial" panose="020B0604020202020204" pitchFamily="34" charset="0"/>
              </a:rPr>
              <a:t>годов являются: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360" y="1142984"/>
            <a:ext cx="11521280" cy="5958424"/>
          </a:xfr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31787" indent="-285750"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400" dirty="0" smtClean="0"/>
              <a:t>обеспечение долгосрочной сбалансированности и финансовой устойчивости консолидированного бюджета </a:t>
            </a:r>
            <a:r>
              <a:rPr lang="ru-RU" sz="1400" dirty="0" err="1" smtClean="0"/>
              <a:t>Шербакульского</a:t>
            </a:r>
            <a:r>
              <a:rPr lang="ru-RU" sz="1400" dirty="0" smtClean="0"/>
              <a:t> муниципального района Омской области;</a:t>
            </a:r>
          </a:p>
          <a:p>
            <a:r>
              <a:rPr lang="ru-RU" sz="1400" dirty="0" smtClean="0"/>
              <a:t>достижение национальных целей развития Российской Федерации путем реализации мероприятий муниципальных программ </a:t>
            </a:r>
            <a:r>
              <a:rPr lang="ru-RU" sz="1400" dirty="0" err="1" smtClean="0"/>
              <a:t>Шербакульского</a:t>
            </a:r>
            <a:r>
              <a:rPr lang="ru-RU" sz="1400" dirty="0" smtClean="0"/>
              <a:t> муниципального района Омской области, включающих в себя региональные проекты, реализуемые в рамках национальных проектов, в целях повышения качества жизни населения </a:t>
            </a:r>
            <a:r>
              <a:rPr lang="ru-RU" sz="1400" dirty="0" err="1" smtClean="0"/>
              <a:t>Шербакульского</a:t>
            </a:r>
            <a:r>
              <a:rPr lang="ru-RU" sz="1400" dirty="0" smtClean="0"/>
              <a:t> муниципального района Омской области;</a:t>
            </a:r>
          </a:p>
          <a:p>
            <a:pPr marL="388937" indent="-342900"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400" dirty="0" smtClean="0"/>
              <a:t>повышение эффективности и результативности расходования бюджетных средств;</a:t>
            </a:r>
          </a:p>
          <a:p>
            <a:r>
              <a:rPr lang="ru-RU" sz="1400" dirty="0" smtClean="0"/>
              <a:t>совершенствование системы межбюджетных отношений, содействие обеспечению сбалансированности бюджетов муниципальных образований </a:t>
            </a:r>
            <a:r>
              <a:rPr lang="ru-RU" sz="1400" dirty="0" err="1" smtClean="0"/>
              <a:t>Шербакульского</a:t>
            </a:r>
            <a:r>
              <a:rPr lang="ru-RU" sz="1400" dirty="0" smtClean="0"/>
              <a:t> муниципального района Омской области;</a:t>
            </a:r>
          </a:p>
          <a:p>
            <a:r>
              <a:rPr lang="ru-RU" sz="1400" dirty="0" smtClean="0"/>
              <a:t>обеспечение прозрачности (открытости) бюджетного процесса;</a:t>
            </a:r>
          </a:p>
          <a:p>
            <a:r>
              <a:rPr lang="ru-RU" sz="1400" dirty="0" smtClean="0"/>
              <a:t>реализация мероприятий, направленных на повышение финансовой грамотности и формирование финансовой культуры населения </a:t>
            </a:r>
            <a:r>
              <a:rPr lang="ru-RU" sz="1400" dirty="0" err="1" smtClean="0"/>
              <a:t>Шербакульского</a:t>
            </a:r>
            <a:r>
              <a:rPr lang="ru-RU" sz="1400" dirty="0" smtClean="0"/>
              <a:t> муниципального района Омской области. </a:t>
            </a:r>
          </a:p>
          <a:p>
            <a:r>
              <a:rPr lang="ru-RU" sz="1400" dirty="0" smtClean="0"/>
              <a:t>укрепление доходной базы консолидированного бюджета </a:t>
            </a:r>
            <a:r>
              <a:rPr lang="ru-RU" sz="1400" dirty="0" err="1" smtClean="0"/>
              <a:t>Шербакульского</a:t>
            </a:r>
            <a:r>
              <a:rPr lang="ru-RU" sz="1400" dirty="0" smtClean="0"/>
              <a:t> муниципального района Омской области.</a:t>
            </a:r>
          </a:p>
          <a:p>
            <a:r>
              <a:rPr lang="ru-RU" sz="1400" dirty="0" smtClean="0"/>
              <a:t>поддержка инвестиционной активности хозяйствующих субъектов, осуществляющих деятельность на территории </a:t>
            </a:r>
            <a:r>
              <a:rPr lang="ru-RU" sz="1400" dirty="0" err="1" smtClean="0"/>
              <a:t>Шербакульского</a:t>
            </a:r>
            <a:r>
              <a:rPr lang="ru-RU" sz="1400" dirty="0" smtClean="0"/>
              <a:t> муниципального района Омской области.</a:t>
            </a:r>
          </a:p>
          <a:p>
            <a:pPr marL="46037" indent="0" algn="just">
              <a:buNone/>
            </a:pPr>
            <a:r>
              <a:rPr lang="ru-RU" sz="1400" b="1" i="1" u="sng" dirty="0" smtClean="0">
                <a:solidFill>
                  <a:srgbClr val="0000FF"/>
                </a:solidFill>
              </a:rPr>
              <a:t>Для </a:t>
            </a:r>
            <a:r>
              <a:rPr lang="ru-RU" sz="1400" b="1" i="1" u="sng" dirty="0">
                <a:solidFill>
                  <a:srgbClr val="0000FF"/>
                </a:solidFill>
              </a:rPr>
              <a:t>этого необходимо обеспечить:</a:t>
            </a:r>
          </a:p>
          <a:p>
            <a:pPr marL="331787" indent="-285750"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400" i="1" dirty="0">
                <a:solidFill>
                  <a:schemeClr val="tx1"/>
                </a:solidFill>
              </a:rPr>
              <a:t>Повышение качества муниципальных программ и расширение их использования; 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400" i="1" dirty="0">
                <a:solidFill>
                  <a:schemeClr val="tx1"/>
                </a:solidFill>
              </a:rPr>
              <a:t> Повышение эффективности оказания муниципальных услуг; 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tx1"/>
                </a:solidFill>
              </a:rPr>
              <a:t>Обеспечение </a:t>
            </a:r>
            <a:r>
              <a:rPr lang="ru-RU" sz="1400" i="1" dirty="0">
                <a:solidFill>
                  <a:schemeClr val="tx1"/>
                </a:solidFill>
              </a:rPr>
              <a:t>контроля со стороны главных распорядителей бюджетных средств за обязательствами подведомственных муниципальных учреждений;</a:t>
            </a:r>
          </a:p>
          <a:p>
            <a:pPr algn="just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400" i="1" dirty="0" smtClean="0">
                <a:solidFill>
                  <a:schemeClr val="tx1"/>
                </a:solidFill>
              </a:rPr>
              <a:t>Проведение </a:t>
            </a:r>
            <a:r>
              <a:rPr lang="ru-RU" sz="1400" i="1" dirty="0">
                <a:solidFill>
                  <a:schemeClr val="tx1"/>
                </a:solidFill>
              </a:rPr>
              <a:t>мероприятий по увеличению открытости бюджетных данных.</a:t>
            </a:r>
          </a:p>
        </p:txBody>
      </p:sp>
    </p:spTree>
    <p:extLst>
      <p:ext uri="{BB962C8B-B14F-4D97-AF65-F5344CB8AC3E}">
        <p14:creationId xmlns:p14="http://schemas.microsoft.com/office/powerpoint/2010/main" xmlns="" val="87721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202" y="179462"/>
            <a:ext cx="11109533" cy="139296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Параметры бюджета </a:t>
            </a:r>
            <a:r>
              <a:rPr lang="ru-RU" sz="2400" dirty="0" err="1" smtClean="0">
                <a:solidFill>
                  <a:srgbClr val="7030A0"/>
                </a:solidFill>
              </a:rPr>
              <a:t>Шербакульского</a:t>
            </a:r>
            <a:r>
              <a:rPr lang="ru-RU" sz="2400" dirty="0" smtClean="0">
                <a:solidFill>
                  <a:srgbClr val="7030A0"/>
                </a:solidFill>
              </a:rPr>
              <a:t> муниципального района Омской области на 20</a:t>
            </a:r>
            <a:r>
              <a:rPr lang="en-US" sz="2400" dirty="0" smtClean="0">
                <a:solidFill>
                  <a:srgbClr val="7030A0"/>
                </a:solidFill>
              </a:rPr>
              <a:t>2</a:t>
            </a:r>
            <a:r>
              <a:rPr lang="ru-RU" sz="2400" dirty="0" smtClean="0">
                <a:solidFill>
                  <a:srgbClr val="7030A0"/>
                </a:solidFill>
              </a:rPr>
              <a:t>5 год</a:t>
            </a:r>
            <a:r>
              <a:rPr lang="en-US" sz="2400" dirty="0" smtClean="0">
                <a:solidFill>
                  <a:srgbClr val="7030A0"/>
                </a:solidFill>
              </a:rPr>
              <a:t> </a:t>
            </a:r>
            <a:r>
              <a:rPr lang="ru-RU" sz="2400" dirty="0" smtClean="0">
                <a:solidFill>
                  <a:srgbClr val="7030A0"/>
                </a:solidFill>
              </a:rPr>
              <a:t>и плановый период на 20</a:t>
            </a:r>
            <a:r>
              <a:rPr lang="en-US" sz="2400" dirty="0" smtClean="0">
                <a:solidFill>
                  <a:srgbClr val="7030A0"/>
                </a:solidFill>
              </a:rPr>
              <a:t>2</a:t>
            </a:r>
            <a:r>
              <a:rPr lang="ru-RU" sz="2400" dirty="0" smtClean="0">
                <a:solidFill>
                  <a:srgbClr val="7030A0"/>
                </a:solidFill>
              </a:rPr>
              <a:t>6 и 2027 гг.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5" name="Picture 7" descr="D:\Мои документы\2011-2018 годы\Фото\Шербакуль с вышки-МТС\№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84201" y="1761067"/>
            <a:ext cx="11065932" cy="295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5"/>
          <p:cNvGrpSpPr/>
          <p:nvPr/>
        </p:nvGrpSpPr>
        <p:grpSpPr>
          <a:xfrm>
            <a:off x="390259" y="1673299"/>
            <a:ext cx="11801741" cy="3222120"/>
            <a:chOff x="0" y="764704"/>
            <a:chExt cx="10280710" cy="3600400"/>
          </a:xfrm>
          <a:solidFill>
            <a:schemeClr val="accent6">
              <a:lumMod val="20000"/>
              <a:lumOff val="80000"/>
            </a:schemeClr>
          </a:solidFill>
        </p:grpSpPr>
        <p:graphicFrame>
          <p:nvGraphicFramePr>
            <p:cNvPr id="8" name="Диаграмма 7"/>
            <p:cNvGraphicFramePr/>
            <p:nvPr/>
          </p:nvGraphicFramePr>
          <p:xfrm>
            <a:off x="0" y="764704"/>
            <a:ext cx="10280710" cy="28960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Пятиугольник 8"/>
            <p:cNvSpPr/>
            <p:nvPr/>
          </p:nvSpPr>
          <p:spPr>
            <a:xfrm rot="16200000">
              <a:off x="3887924" y="3537012"/>
              <a:ext cx="1008112" cy="648072"/>
            </a:xfrm>
            <a:prstGeom prst="homePlat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347771" y="3284705"/>
              <a:ext cx="3326336" cy="9461"/>
            </a:xfrm>
            <a:prstGeom prst="line">
              <a:avLst/>
            </a:prstGeom>
            <a:grpFill/>
            <a:ln w="127000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2352082" y="1988840"/>
              <a:ext cx="1416090" cy="37830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ДОХОДЫ</a:t>
              </a:r>
              <a:endParaRPr lang="ru-RU" sz="16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71042" y="2060848"/>
              <a:ext cx="1511971" cy="37830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РАСХОДЫ</a:t>
              </a:r>
              <a:endParaRPr lang="ru-RU" sz="1600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76866" y="1999373"/>
              <a:ext cx="1428558" cy="447083"/>
            </a:xfrm>
            <a:prstGeom prst="rect">
              <a:avLst/>
            </a:prstGeom>
            <a:grpFill/>
            <a:ln>
              <a:solidFill>
                <a:schemeClr val="tx2">
                  <a:lumMod val="90000"/>
                  <a:lumOff val="1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Bookman Old Style" pitchFamily="18" charset="0"/>
                </a:rPr>
                <a:t>202</a:t>
              </a:r>
              <a:r>
                <a:rPr sz="2000" smtClean="0">
                  <a:latin typeface="Bookman Old Style" pitchFamily="18" charset="0"/>
                </a:rPr>
                <a:t>5</a:t>
              </a:r>
              <a:r>
                <a:rPr lang="ru-RU" sz="2000" dirty="0" smtClean="0">
                  <a:latin typeface="Bookman Old Style" pitchFamily="18" charset="0"/>
                </a:rPr>
                <a:t>год</a:t>
              </a:r>
              <a:endParaRPr lang="ru-RU" sz="2000" dirty="0">
                <a:latin typeface="Bookman Old Style" pitchFamily="18" charset="0"/>
              </a:endParaRPr>
            </a:p>
          </p:txBody>
        </p:sp>
      </p:grp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863063" y="4224869"/>
          <a:ext cx="8224011" cy="2125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1337"/>
                <a:gridCol w="2741337"/>
                <a:gridCol w="2741337"/>
              </a:tblGrid>
              <a:tr h="78294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Параметры бюджета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2027</a:t>
                      </a:r>
                    </a:p>
                  </a:txBody>
                  <a:tcPr marL="121920" marR="121920" anchor="ctr"/>
                </a:tc>
              </a:tr>
              <a:tr h="44739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dk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Доходы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Bookman Old Style" pitchFamily="18" charset="0"/>
                        </a:rPr>
                        <a:t>758327,9</a:t>
                      </a:r>
                      <a:endParaRPr lang="ru-RU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Bookman Old Style" pitchFamily="18" charset="0"/>
                        </a:rPr>
                        <a:t>754492,7</a:t>
                      </a:r>
                      <a:endParaRPr lang="ru-RU" sz="2100" dirty="0" smtClean="0">
                        <a:latin typeface="Bookman Old Style" pitchFamily="18" charset="0"/>
                      </a:endParaRPr>
                    </a:p>
                  </a:txBody>
                  <a:tcPr marL="121920" marR="121920"/>
                </a:tc>
              </a:tr>
              <a:tr h="44739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dk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Расходы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Bookman Old Style" pitchFamily="18" charset="0"/>
                        </a:rPr>
                        <a:t>758327,9</a:t>
                      </a:r>
                      <a:endParaRPr lang="ru-RU" dirty="0" smtClean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Bookman Old Style" pitchFamily="18" charset="0"/>
                        </a:rPr>
                        <a:t>754492,7</a:t>
                      </a:r>
                      <a:endParaRPr lang="ru-RU" dirty="0"/>
                    </a:p>
                  </a:txBody>
                  <a:tcPr marL="121920" marR="121920"/>
                </a:tc>
              </a:tr>
              <a:tr h="447396"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solidFill>
                            <a:schemeClr val="dk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Профицит</a:t>
                      </a:r>
                      <a:r>
                        <a:rPr lang="ru-RU" sz="1800" dirty="0" smtClean="0">
                          <a:solidFill>
                            <a:schemeClr val="dk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/дефицит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chemeClr val="dk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chemeClr val="dk1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121920" marR="121920"/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4495800" y="3733801"/>
            <a:ext cx="3361267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sz="1400" smtClean="0">
                <a:solidFill>
                  <a:schemeClr val="dk1"/>
                </a:solidFill>
                <a:latin typeface="Bookman Old Style" pitchFamily="18" charset="0"/>
              </a:rPr>
              <a:t>Профицит/дефицит  - 0,00</a:t>
            </a:r>
            <a:endParaRPr sz="1400" dirty="0" smtClean="0">
              <a:solidFill>
                <a:schemeClr val="dk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141403"/>
            <a:ext cx="10911840" cy="89554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Структура доходов бюджета </a:t>
            </a:r>
            <a:r>
              <a:rPr lang="ru-RU" sz="2800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Шербакульского</a:t>
            </a:r>
            <a:r>
              <a:rPr lang="ru-RU" sz="2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муниципального </a:t>
            </a:r>
            <a:r>
              <a:rPr lang="ru-RU" sz="2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района</a:t>
            </a:r>
            <a:endParaRPr lang="ru-RU" sz="28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69925" y="1395167"/>
          <a:ext cx="10912475" cy="4506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101600"/>
            <a:ext cx="10911840" cy="54186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</a:rPr>
              <a:t>СТРУКТУРА НАЛОГОВЫХ И НЕНАЛОГОВЫХ ДОХОДОВ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71525" y="999066"/>
          <a:ext cx="10912475" cy="4817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295467" y="618067"/>
            <a:ext cx="12022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spcBef>
                <a:spcPts val="113"/>
              </a:spcBef>
              <a:spcAft>
                <a:spcPts val="13"/>
              </a:spcAft>
              <a:buClr>
                <a:srgbClr val="000000"/>
              </a:buClr>
              <a:buSzPct val="100000"/>
              <a:tabLst>
                <a:tab pos="457200" algn="l"/>
              </a:tabLst>
            </a:pPr>
            <a:r>
              <a:rPr lang="en-US" altLang="ru-RU" sz="1200" dirty="0" err="1" smtClean="0">
                <a:solidFill>
                  <a:srgbClr val="072428"/>
                </a:solidFill>
                <a:latin typeface="Bookman Old Style" pitchFamily="18" charset="0"/>
              </a:rPr>
              <a:t>тыс</a:t>
            </a:r>
            <a:r>
              <a:rPr lang="en-US" altLang="ru-RU" sz="1200" dirty="0" smtClean="0">
                <a:solidFill>
                  <a:srgbClr val="072428"/>
                </a:solidFill>
                <a:latin typeface="Bookman Old Style" pitchFamily="18" charset="0"/>
              </a:rPr>
              <a:t>. </a:t>
            </a:r>
            <a:r>
              <a:rPr lang="en-US" altLang="ru-RU" sz="1200" dirty="0" err="1" smtClean="0">
                <a:solidFill>
                  <a:srgbClr val="072428"/>
                </a:solidFill>
                <a:latin typeface="Bookman Old Style" pitchFamily="18" charset="0"/>
              </a:rPr>
              <a:t>руб</a:t>
            </a:r>
            <a:r>
              <a:rPr lang="en-US" altLang="ru-RU" sz="1200" dirty="0" smtClean="0">
                <a:solidFill>
                  <a:srgbClr val="072428"/>
                </a:solidFill>
                <a:latin typeface="Bookman Old Style" pitchFamily="18" charset="0"/>
              </a:rPr>
              <a:t>.</a:t>
            </a:r>
            <a:endParaRPr lang="en-US" altLang="ru-RU" sz="1200" dirty="0">
              <a:solidFill>
                <a:srgbClr val="072428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693" y="4682067"/>
            <a:ext cx="10911840" cy="1227667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7030A0"/>
                </a:solidFill>
              </a:rPr>
              <a:t>          БЕЗВОЗМЕЗДНЫЕ ПОСТУПЛЕНИЯ- средства, безвозмездно поступающие в бюджет из другого бюджета в форме дотаций, субсидий, субвенций, иных межбюджетных трансфертов, а также от физических и юридических лиц.</a:t>
            </a:r>
            <a:endParaRPr lang="ru-RU" sz="1800" dirty="0">
              <a:solidFill>
                <a:srgbClr val="7030A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14868" y="470958"/>
          <a:ext cx="11328400" cy="4187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oup 144"/>
          <p:cNvGrpSpPr>
            <a:grpSpLocks/>
          </p:cNvGrpSpPr>
          <p:nvPr/>
        </p:nvGrpSpPr>
        <p:grpSpPr bwMode="auto">
          <a:xfrm>
            <a:off x="577851" y="4707467"/>
            <a:ext cx="708025" cy="728133"/>
            <a:chOff x="156" y="2611"/>
            <a:chExt cx="446" cy="470"/>
          </a:xfrm>
        </p:grpSpPr>
        <p:pic>
          <p:nvPicPr>
            <p:cNvPr id="6" name="Picture 14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6" y="2611"/>
              <a:ext cx="446" cy="44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7" name="Picture 14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9" y="2614"/>
              <a:ext cx="282" cy="46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254001"/>
            <a:ext cx="10911840" cy="1219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Расходы бюджета </a:t>
            </a:r>
            <a:r>
              <a:rPr lang="ru-RU" sz="2400" dirty="0" err="1" smtClean="0">
                <a:solidFill>
                  <a:srgbClr val="7030A0"/>
                </a:solidFill>
              </a:rPr>
              <a:t>Шербакульского</a:t>
            </a:r>
            <a:r>
              <a:rPr lang="ru-RU" sz="2400" dirty="0" smtClean="0">
                <a:solidFill>
                  <a:srgbClr val="7030A0"/>
                </a:solidFill>
              </a:rPr>
              <a:t> муниципального района Омской области на 2025 год и на плановый период 2026 и 2027 годов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52991" y="1537758"/>
          <a:ext cx="10912475" cy="4930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327804"/>
            <a:ext cx="10911840" cy="5865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Структура расходов на 2025 год</a:t>
            </a:r>
            <a:endParaRPr lang="ru-RU" sz="2800" dirty="0">
              <a:solidFill>
                <a:srgbClr val="7030A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69925" y="1112808"/>
          <a:ext cx="10912475" cy="4873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141402"/>
            <a:ext cx="10911840" cy="537328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ПРОГРАММНАЯ СТРУКТУРА РАСХОДОВ БЮДЖЕТА ШЕРБАКУЛЬСКОГО МУНИЦИПАЛЬНОГО РАЙОНА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4" name="Содержимое 23"/>
          <p:cNvGraphicFramePr>
            <a:graphicFrameLocks noGrp="1"/>
          </p:cNvGraphicFramePr>
          <p:nvPr>
            <p:ph sz="half" idx="1"/>
          </p:nvPr>
        </p:nvGraphicFramePr>
        <p:xfrm>
          <a:off x="704653" y="716437"/>
          <a:ext cx="5498184" cy="3883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9142" y="612742"/>
            <a:ext cx="5483898" cy="192306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8 муниципальных программ: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Развитие системы образования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Шербакульского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муниципального района Омской области;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Развитие социально-экономической сферы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Шербакульского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муниципального района Омской области;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Развитие культуры и туризма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Шербакульского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муниципального района Омской области;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Развитие физической культуры и спорта и реализация мероприятий в сфере молодежной политики в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Шербакульском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муниципальном районе Омской области;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Развитие транспортной системы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Шербакульского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муниципального района Омской области;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Развитие сельского хозяйства и регулирование рынков сельскохозяйственной продукции, сырья и продовольствия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Шербакульского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муниципального района Омской области;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Обеспечение граждан доступным и комфортным жильем в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Шербакульском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муниципальном районе Омской области;</a:t>
            </a:r>
          </a:p>
          <a:p>
            <a:pPr>
              <a:buFont typeface="Arial" pitchFamily="34" charset="0"/>
              <a:buChar char="•"/>
            </a:pPr>
            <a:r>
              <a:rPr lang="ru-RU" sz="1100" dirty="0" smtClean="0">
                <a:latin typeface="Arial" pitchFamily="34" charset="0"/>
                <a:cs typeface="Arial" pitchFamily="34" charset="0"/>
              </a:rPr>
              <a:t>Профилактика преступлений и правонарушений, предупреждение терроризма и экстремизма на территории </a:t>
            </a:r>
            <a:r>
              <a:rPr lang="ru-RU" sz="1100" dirty="0" err="1" smtClean="0">
                <a:latin typeface="Arial" pitchFamily="34" charset="0"/>
                <a:cs typeface="Arial" pitchFamily="34" charset="0"/>
              </a:rPr>
              <a:t>Шербакульского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 муниципального района Омской области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Куб 13"/>
          <p:cNvSpPr/>
          <p:nvPr/>
        </p:nvSpPr>
        <p:spPr>
          <a:xfrm>
            <a:off x="10680569" y="2884602"/>
            <a:ext cx="1216152" cy="3808430"/>
          </a:xfrm>
          <a:prstGeom prst="cub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>
                <a:latin typeface="Arial" pitchFamily="34" charset="0"/>
                <a:cs typeface="Arial" pitchFamily="34" charset="0"/>
              </a:rPr>
              <a:t>552593,29 тыс. руб.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Куб 14"/>
          <p:cNvSpPr/>
          <p:nvPr/>
        </p:nvSpPr>
        <p:spPr>
          <a:xfrm>
            <a:off x="9503789" y="3234965"/>
            <a:ext cx="1216152" cy="3439212"/>
          </a:xfrm>
          <a:prstGeom prst="cub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>
                <a:latin typeface="Arial" pitchFamily="34" charset="0"/>
                <a:cs typeface="Arial" pitchFamily="34" charset="0"/>
              </a:rPr>
              <a:t>116107,17 тыс. руб.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Куб 15"/>
          <p:cNvSpPr/>
          <p:nvPr/>
        </p:nvSpPr>
        <p:spPr>
          <a:xfrm>
            <a:off x="8383476" y="3594753"/>
            <a:ext cx="1216152" cy="3098278"/>
          </a:xfrm>
          <a:prstGeom prst="cub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>
                <a:latin typeface="Arial" pitchFamily="34" charset="0"/>
                <a:cs typeface="Arial" pitchFamily="34" charset="0"/>
              </a:rPr>
              <a:t>104676,55 тыс. руб.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Куб 16"/>
          <p:cNvSpPr/>
          <p:nvPr/>
        </p:nvSpPr>
        <p:spPr>
          <a:xfrm>
            <a:off x="7235072" y="3973398"/>
            <a:ext cx="1216152" cy="2747913"/>
          </a:xfrm>
          <a:prstGeom prst="cub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>
                <a:latin typeface="Arial" pitchFamily="34" charset="0"/>
                <a:cs typeface="Arial" pitchFamily="34" charset="0"/>
              </a:rPr>
              <a:t>22120,85 тыс. руб.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Куб 17"/>
          <p:cNvSpPr/>
          <p:nvPr/>
        </p:nvSpPr>
        <p:spPr>
          <a:xfrm>
            <a:off x="6083431" y="4361467"/>
            <a:ext cx="1216152" cy="2350417"/>
          </a:xfrm>
          <a:prstGeom prst="cub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>
                <a:latin typeface="Arial" pitchFamily="34" charset="0"/>
                <a:cs typeface="Arial" pitchFamily="34" charset="0"/>
              </a:rPr>
              <a:t>12583,75 тыс. руб.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Куб 18"/>
          <p:cNvSpPr/>
          <p:nvPr/>
        </p:nvSpPr>
        <p:spPr>
          <a:xfrm>
            <a:off x="4947501" y="4730683"/>
            <a:ext cx="1216152" cy="1971773"/>
          </a:xfrm>
          <a:prstGeom prst="cub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>
                <a:latin typeface="Arial" pitchFamily="34" charset="0"/>
                <a:cs typeface="Arial" pitchFamily="34" charset="0"/>
              </a:rPr>
              <a:t>8520,54 тыс. руб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Куб 19"/>
          <p:cNvSpPr/>
          <p:nvPr/>
        </p:nvSpPr>
        <p:spPr>
          <a:xfrm>
            <a:off x="3817858" y="5128182"/>
            <a:ext cx="1216152" cy="1593130"/>
          </a:xfrm>
          <a:prstGeom prst="cub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>
                <a:latin typeface="Arial" pitchFamily="34" charset="0"/>
                <a:cs typeface="Arial" pitchFamily="34" charset="0"/>
              </a:rPr>
              <a:t>3820,71 тыс. руб.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Куб 20"/>
          <p:cNvSpPr/>
          <p:nvPr/>
        </p:nvSpPr>
        <p:spPr>
          <a:xfrm>
            <a:off x="2876745" y="5599521"/>
            <a:ext cx="1035379" cy="1123456"/>
          </a:xfrm>
          <a:prstGeom prst="cube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>
                <a:latin typeface="Arial" pitchFamily="34" charset="0"/>
                <a:cs typeface="Arial" pitchFamily="34" charset="0"/>
              </a:rPr>
              <a:t>1354,32 тыс. руб.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60"/>
          <p:cNvSpPr txBox="1"/>
          <p:nvPr/>
        </p:nvSpPr>
        <p:spPr>
          <a:xfrm>
            <a:off x="160256" y="4958499"/>
            <a:ext cx="2809187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mtClean="0">
                <a:latin typeface="Arial" pitchFamily="34" charset="0"/>
                <a:cs typeface="Arial" pitchFamily="34" charset="0"/>
              </a:rPr>
              <a:t>2025</a:t>
            </a:r>
            <a:r>
              <a:rPr sz="1200" b="1" spc="-30" smtClean="0">
                <a:latin typeface="Arial" pitchFamily="34" charset="0"/>
                <a:cs typeface="Arial" pitchFamily="34" charset="0"/>
              </a:rPr>
              <a:t> </a:t>
            </a:r>
            <a:r>
              <a:rPr sz="1200" b="1" spc="-25" dirty="0">
                <a:latin typeface="Arial" pitchFamily="34" charset="0"/>
                <a:cs typeface="Arial" pitchFamily="34" charset="0"/>
              </a:rPr>
              <a:t>год</a:t>
            </a:r>
            <a:endParaRPr sz="1200">
              <a:latin typeface="Arial" pitchFamily="34" charset="0"/>
              <a:cs typeface="Arial" pitchFamily="34" charset="0"/>
            </a:endParaRPr>
          </a:p>
          <a:p>
            <a:pPr marL="12065" marR="5080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latin typeface="Arial" pitchFamily="34" charset="0"/>
                <a:cs typeface="Arial" pitchFamily="34" charset="0"/>
              </a:rPr>
              <a:t>доля</a:t>
            </a:r>
            <a:r>
              <a:rPr sz="1200" spc="-95" dirty="0">
                <a:latin typeface="Arial" pitchFamily="34" charset="0"/>
                <a:cs typeface="Arial" pitchFamily="34" charset="0"/>
              </a:rPr>
              <a:t> </a:t>
            </a:r>
            <a:r>
              <a:rPr sz="1200" dirty="0">
                <a:latin typeface="Arial" pitchFamily="34" charset="0"/>
                <a:cs typeface="Arial" pitchFamily="34" charset="0"/>
              </a:rPr>
              <a:t>программных</a:t>
            </a:r>
            <a:r>
              <a:rPr sz="1200" spc="-90" dirty="0">
                <a:latin typeface="Arial" pitchFamily="34" charset="0"/>
                <a:cs typeface="Arial" pitchFamily="34" charset="0"/>
              </a:rPr>
              <a:t> </a:t>
            </a:r>
            <a:r>
              <a:rPr sz="1200" spc="-10" dirty="0">
                <a:latin typeface="Arial" pitchFamily="34" charset="0"/>
                <a:cs typeface="Arial" pitchFamily="34" charset="0"/>
              </a:rPr>
              <a:t>расходов</a:t>
            </a:r>
            <a:r>
              <a:rPr sz="1200" spc="-114" dirty="0">
                <a:latin typeface="Arial" pitchFamily="34" charset="0"/>
                <a:cs typeface="Arial" pitchFamily="34" charset="0"/>
              </a:rPr>
              <a:t> </a:t>
            </a:r>
            <a:r>
              <a:rPr sz="1200" spc="-25" dirty="0">
                <a:latin typeface="Arial" pitchFamily="34" charset="0"/>
                <a:cs typeface="Arial" pitchFamily="34" charset="0"/>
              </a:rPr>
              <a:t>от </a:t>
            </a:r>
            <a:r>
              <a:rPr sz="1200" dirty="0">
                <a:latin typeface="Arial" pitchFamily="34" charset="0"/>
                <a:cs typeface="Arial" pitchFamily="34" charset="0"/>
              </a:rPr>
              <a:t>общего</a:t>
            </a:r>
            <a:r>
              <a:rPr sz="1200" spc="-85" dirty="0">
                <a:latin typeface="Arial" pitchFamily="34" charset="0"/>
                <a:cs typeface="Arial" pitchFamily="34" charset="0"/>
              </a:rPr>
              <a:t> </a:t>
            </a:r>
            <a:r>
              <a:rPr sz="1200">
                <a:latin typeface="Arial" pitchFamily="34" charset="0"/>
                <a:cs typeface="Arial" pitchFamily="34" charset="0"/>
              </a:rPr>
              <a:t>объема</a:t>
            </a:r>
            <a:r>
              <a:rPr sz="1200" spc="-65">
                <a:latin typeface="Arial" pitchFamily="34" charset="0"/>
                <a:cs typeface="Arial" pitchFamily="34" charset="0"/>
              </a:rPr>
              <a:t> </a:t>
            </a:r>
            <a:r>
              <a:rPr sz="1200" spc="-10" smtClean="0">
                <a:latin typeface="Arial" pitchFamily="34" charset="0"/>
                <a:cs typeface="Arial" pitchFamily="34" charset="0"/>
              </a:rPr>
              <a:t>расходов</a:t>
            </a:r>
          </a:p>
          <a:p>
            <a:pPr marL="12065" marR="5080">
              <a:lnSpc>
                <a:spcPct val="100000"/>
              </a:lnSpc>
              <a:spcBef>
                <a:spcPts val="5"/>
              </a:spcBef>
            </a:pPr>
            <a:r>
              <a:rPr sz="1200" spc="-10" smtClean="0">
                <a:latin typeface="Arial" pitchFamily="34" charset="0"/>
                <a:cs typeface="Arial" pitchFamily="34" charset="0"/>
              </a:rPr>
              <a:t>Общий объем расходов -822 071,88 тыс.руб.</a:t>
            </a:r>
            <a:endParaRPr sz="12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0850252" y="2337847"/>
            <a:ext cx="1197204" cy="801279"/>
          </a:xfrm>
          <a:prstGeom prst="ellipse">
            <a:avLst/>
          </a:prstGeom>
          <a:solidFill>
            <a:schemeClr val="accent4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/>
              <a:t>67,22%</a:t>
            </a:r>
            <a:endParaRPr lang="ru-RU" sz="1200" dirty="0"/>
          </a:p>
        </p:txBody>
      </p:sp>
      <p:sp>
        <p:nvSpPr>
          <p:cNvPr id="25" name="Овал 24"/>
          <p:cNvSpPr/>
          <p:nvPr/>
        </p:nvSpPr>
        <p:spPr>
          <a:xfrm>
            <a:off x="9681327" y="2630077"/>
            <a:ext cx="1178351" cy="78399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/>
              <a:t>14,12%</a:t>
            </a:r>
            <a:endParaRPr lang="ru-RU" sz="1200" dirty="0"/>
          </a:p>
        </p:txBody>
      </p:sp>
      <p:sp>
        <p:nvSpPr>
          <p:cNvPr id="26" name="Овал 25"/>
          <p:cNvSpPr/>
          <p:nvPr/>
        </p:nvSpPr>
        <p:spPr>
          <a:xfrm>
            <a:off x="8400853" y="2922308"/>
            <a:ext cx="1178351" cy="75728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/>
              <a:t>12,73%</a:t>
            </a:r>
            <a:endParaRPr lang="ru-RU" sz="1200" dirty="0"/>
          </a:p>
        </p:txBody>
      </p:sp>
      <p:sp>
        <p:nvSpPr>
          <p:cNvPr id="27" name="Овал 26"/>
          <p:cNvSpPr/>
          <p:nvPr/>
        </p:nvSpPr>
        <p:spPr>
          <a:xfrm>
            <a:off x="7224074" y="3271101"/>
            <a:ext cx="1178351" cy="749430"/>
          </a:xfrm>
          <a:prstGeom prst="ellipse">
            <a:avLst/>
          </a:prstGeom>
          <a:solidFill>
            <a:schemeClr val="accent6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/>
              <a:t>2,69%</a:t>
            </a:r>
            <a:endParaRPr lang="ru-RU" sz="1200" dirty="0"/>
          </a:p>
        </p:txBody>
      </p:sp>
      <p:sp>
        <p:nvSpPr>
          <p:cNvPr id="28" name="Овал 27"/>
          <p:cNvSpPr/>
          <p:nvPr/>
        </p:nvSpPr>
        <p:spPr>
          <a:xfrm>
            <a:off x="6122710" y="3723588"/>
            <a:ext cx="1178351" cy="75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/>
              <a:t>1,53%</a:t>
            </a:r>
            <a:endParaRPr lang="ru-RU" sz="1200" dirty="0"/>
          </a:p>
        </p:txBody>
      </p:sp>
      <p:sp>
        <p:nvSpPr>
          <p:cNvPr id="29" name="Овал 28"/>
          <p:cNvSpPr/>
          <p:nvPr/>
        </p:nvSpPr>
        <p:spPr>
          <a:xfrm>
            <a:off x="5026058" y="4185500"/>
            <a:ext cx="1178351" cy="738433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/>
              <a:t>1,04%</a:t>
            </a:r>
            <a:endParaRPr lang="ru-RU" sz="1200" dirty="0"/>
          </a:p>
        </p:txBody>
      </p:sp>
      <p:sp>
        <p:nvSpPr>
          <p:cNvPr id="30" name="Овал 29"/>
          <p:cNvSpPr/>
          <p:nvPr/>
        </p:nvSpPr>
        <p:spPr>
          <a:xfrm>
            <a:off x="3810000" y="4562572"/>
            <a:ext cx="1178351" cy="766713"/>
          </a:xfrm>
          <a:prstGeom prst="ellipse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/>
              <a:t>0,46%</a:t>
            </a:r>
            <a:endParaRPr lang="ru-RU" sz="1200" dirty="0"/>
          </a:p>
        </p:txBody>
      </p:sp>
      <p:sp>
        <p:nvSpPr>
          <p:cNvPr id="31" name="Овал 30"/>
          <p:cNvSpPr/>
          <p:nvPr/>
        </p:nvSpPr>
        <p:spPr>
          <a:xfrm>
            <a:off x="2810759" y="5099900"/>
            <a:ext cx="1178351" cy="766713"/>
          </a:xfrm>
          <a:prstGeom prst="ellipse">
            <a:avLst/>
          </a:prstGeom>
          <a:solidFill>
            <a:srgbClr val="D61C8B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smtClean="0"/>
              <a:t>0,16%</a:t>
            </a:r>
            <a:endParaRPr lang="ru-RU" sz="1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80116" y="1546790"/>
            <a:ext cx="6320401" cy="4939468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4281443" y="2751746"/>
            <a:ext cx="2093719" cy="1761008"/>
          </a:xfrm>
          <a:custGeom>
            <a:avLst/>
            <a:gdLst/>
            <a:ahLst/>
            <a:cxnLst/>
            <a:rect l="l" t="t" r="r" b="b"/>
            <a:pathLst>
              <a:path w="1809114" h="1705610">
                <a:moveTo>
                  <a:pt x="0" y="852678"/>
                </a:moveTo>
                <a:lnTo>
                  <a:pt x="1338" y="805894"/>
                </a:lnTo>
                <a:lnTo>
                  <a:pt x="5308" y="759770"/>
                </a:lnTo>
                <a:lnTo>
                  <a:pt x="11839" y="714370"/>
                </a:lnTo>
                <a:lnTo>
                  <a:pt x="20864" y="669760"/>
                </a:lnTo>
                <a:lnTo>
                  <a:pt x="32312" y="626004"/>
                </a:lnTo>
                <a:lnTo>
                  <a:pt x="46116" y="583167"/>
                </a:lnTo>
                <a:lnTo>
                  <a:pt x="62205" y="541315"/>
                </a:lnTo>
                <a:lnTo>
                  <a:pt x="80512" y="500513"/>
                </a:lnTo>
                <a:lnTo>
                  <a:pt x="100966" y="460825"/>
                </a:lnTo>
                <a:lnTo>
                  <a:pt x="123500" y="422317"/>
                </a:lnTo>
                <a:lnTo>
                  <a:pt x="148043" y="385053"/>
                </a:lnTo>
                <a:lnTo>
                  <a:pt x="174528" y="349099"/>
                </a:lnTo>
                <a:lnTo>
                  <a:pt x="202884" y="314520"/>
                </a:lnTo>
                <a:lnTo>
                  <a:pt x="233044" y="281380"/>
                </a:lnTo>
                <a:lnTo>
                  <a:pt x="264937" y="249745"/>
                </a:lnTo>
                <a:lnTo>
                  <a:pt x="298496" y="219680"/>
                </a:lnTo>
                <a:lnTo>
                  <a:pt x="333650" y="191249"/>
                </a:lnTo>
                <a:lnTo>
                  <a:pt x="370332" y="164518"/>
                </a:lnTo>
                <a:lnTo>
                  <a:pt x="408471" y="139552"/>
                </a:lnTo>
                <a:lnTo>
                  <a:pt x="447999" y="116416"/>
                </a:lnTo>
                <a:lnTo>
                  <a:pt x="488847" y="95175"/>
                </a:lnTo>
                <a:lnTo>
                  <a:pt x="530946" y="75893"/>
                </a:lnTo>
                <a:lnTo>
                  <a:pt x="574228" y="58637"/>
                </a:lnTo>
                <a:lnTo>
                  <a:pt x="618622" y="43470"/>
                </a:lnTo>
                <a:lnTo>
                  <a:pt x="664060" y="30458"/>
                </a:lnTo>
                <a:lnTo>
                  <a:pt x="710472" y="19667"/>
                </a:lnTo>
                <a:lnTo>
                  <a:pt x="757791" y="11160"/>
                </a:lnTo>
                <a:lnTo>
                  <a:pt x="805947" y="5003"/>
                </a:lnTo>
                <a:lnTo>
                  <a:pt x="854871" y="1261"/>
                </a:lnTo>
                <a:lnTo>
                  <a:pt x="904493" y="0"/>
                </a:lnTo>
                <a:lnTo>
                  <a:pt x="954116" y="1261"/>
                </a:lnTo>
                <a:lnTo>
                  <a:pt x="1003040" y="5003"/>
                </a:lnTo>
                <a:lnTo>
                  <a:pt x="1051196" y="11160"/>
                </a:lnTo>
                <a:lnTo>
                  <a:pt x="1098515" y="19667"/>
                </a:lnTo>
                <a:lnTo>
                  <a:pt x="1144927" y="30458"/>
                </a:lnTo>
                <a:lnTo>
                  <a:pt x="1190365" y="43470"/>
                </a:lnTo>
                <a:lnTo>
                  <a:pt x="1234759" y="58637"/>
                </a:lnTo>
                <a:lnTo>
                  <a:pt x="1278041" y="75893"/>
                </a:lnTo>
                <a:lnTo>
                  <a:pt x="1320140" y="95175"/>
                </a:lnTo>
                <a:lnTo>
                  <a:pt x="1360988" y="116416"/>
                </a:lnTo>
                <a:lnTo>
                  <a:pt x="1400516" y="139552"/>
                </a:lnTo>
                <a:lnTo>
                  <a:pt x="1438656" y="164518"/>
                </a:lnTo>
                <a:lnTo>
                  <a:pt x="1475337" y="191249"/>
                </a:lnTo>
                <a:lnTo>
                  <a:pt x="1510491" y="219680"/>
                </a:lnTo>
                <a:lnTo>
                  <a:pt x="1544050" y="249745"/>
                </a:lnTo>
                <a:lnTo>
                  <a:pt x="1575943" y="281380"/>
                </a:lnTo>
                <a:lnTo>
                  <a:pt x="1606103" y="314520"/>
                </a:lnTo>
                <a:lnTo>
                  <a:pt x="1634459" y="349099"/>
                </a:lnTo>
                <a:lnTo>
                  <a:pt x="1660944" y="385053"/>
                </a:lnTo>
                <a:lnTo>
                  <a:pt x="1685487" y="422317"/>
                </a:lnTo>
                <a:lnTo>
                  <a:pt x="1708021" y="460825"/>
                </a:lnTo>
                <a:lnTo>
                  <a:pt x="1728475" y="500513"/>
                </a:lnTo>
                <a:lnTo>
                  <a:pt x="1746782" y="541315"/>
                </a:lnTo>
                <a:lnTo>
                  <a:pt x="1762871" y="583167"/>
                </a:lnTo>
                <a:lnTo>
                  <a:pt x="1776675" y="626004"/>
                </a:lnTo>
                <a:lnTo>
                  <a:pt x="1788123" y="669760"/>
                </a:lnTo>
                <a:lnTo>
                  <a:pt x="1797148" y="714370"/>
                </a:lnTo>
                <a:lnTo>
                  <a:pt x="1803679" y="759770"/>
                </a:lnTo>
                <a:lnTo>
                  <a:pt x="1807649" y="805894"/>
                </a:lnTo>
                <a:lnTo>
                  <a:pt x="1808988" y="852678"/>
                </a:lnTo>
                <a:lnTo>
                  <a:pt x="1807649" y="899461"/>
                </a:lnTo>
                <a:lnTo>
                  <a:pt x="1803679" y="945585"/>
                </a:lnTo>
                <a:lnTo>
                  <a:pt x="1797148" y="990985"/>
                </a:lnTo>
                <a:lnTo>
                  <a:pt x="1788123" y="1035595"/>
                </a:lnTo>
                <a:lnTo>
                  <a:pt x="1776675" y="1079351"/>
                </a:lnTo>
                <a:lnTo>
                  <a:pt x="1762871" y="1122188"/>
                </a:lnTo>
                <a:lnTo>
                  <a:pt x="1746782" y="1164040"/>
                </a:lnTo>
                <a:lnTo>
                  <a:pt x="1728475" y="1204842"/>
                </a:lnTo>
                <a:lnTo>
                  <a:pt x="1708021" y="1244530"/>
                </a:lnTo>
                <a:lnTo>
                  <a:pt x="1685487" y="1283038"/>
                </a:lnTo>
                <a:lnTo>
                  <a:pt x="1660944" y="1320302"/>
                </a:lnTo>
                <a:lnTo>
                  <a:pt x="1634459" y="1356256"/>
                </a:lnTo>
                <a:lnTo>
                  <a:pt x="1606103" y="1390835"/>
                </a:lnTo>
                <a:lnTo>
                  <a:pt x="1575943" y="1423975"/>
                </a:lnTo>
                <a:lnTo>
                  <a:pt x="1544050" y="1455610"/>
                </a:lnTo>
                <a:lnTo>
                  <a:pt x="1510491" y="1485675"/>
                </a:lnTo>
                <a:lnTo>
                  <a:pt x="1475337" y="1514106"/>
                </a:lnTo>
                <a:lnTo>
                  <a:pt x="1438655" y="1540837"/>
                </a:lnTo>
                <a:lnTo>
                  <a:pt x="1400516" y="1565803"/>
                </a:lnTo>
                <a:lnTo>
                  <a:pt x="1360988" y="1588939"/>
                </a:lnTo>
                <a:lnTo>
                  <a:pt x="1320140" y="1610180"/>
                </a:lnTo>
                <a:lnTo>
                  <a:pt x="1278041" y="1629462"/>
                </a:lnTo>
                <a:lnTo>
                  <a:pt x="1234759" y="1646718"/>
                </a:lnTo>
                <a:lnTo>
                  <a:pt x="1190365" y="1661885"/>
                </a:lnTo>
                <a:lnTo>
                  <a:pt x="1144927" y="1674897"/>
                </a:lnTo>
                <a:lnTo>
                  <a:pt x="1098515" y="1685688"/>
                </a:lnTo>
                <a:lnTo>
                  <a:pt x="1051196" y="1694195"/>
                </a:lnTo>
                <a:lnTo>
                  <a:pt x="1003040" y="1700352"/>
                </a:lnTo>
                <a:lnTo>
                  <a:pt x="954116" y="1704094"/>
                </a:lnTo>
                <a:lnTo>
                  <a:pt x="904493" y="1705356"/>
                </a:lnTo>
                <a:lnTo>
                  <a:pt x="854871" y="1704094"/>
                </a:lnTo>
                <a:lnTo>
                  <a:pt x="805947" y="1700352"/>
                </a:lnTo>
                <a:lnTo>
                  <a:pt x="757791" y="1694195"/>
                </a:lnTo>
                <a:lnTo>
                  <a:pt x="710472" y="1685688"/>
                </a:lnTo>
                <a:lnTo>
                  <a:pt x="664060" y="1674897"/>
                </a:lnTo>
                <a:lnTo>
                  <a:pt x="618622" y="1661885"/>
                </a:lnTo>
                <a:lnTo>
                  <a:pt x="574228" y="1646718"/>
                </a:lnTo>
                <a:lnTo>
                  <a:pt x="530946" y="1629462"/>
                </a:lnTo>
                <a:lnTo>
                  <a:pt x="488847" y="1610180"/>
                </a:lnTo>
                <a:lnTo>
                  <a:pt x="447999" y="1588939"/>
                </a:lnTo>
                <a:lnTo>
                  <a:pt x="408471" y="1565803"/>
                </a:lnTo>
                <a:lnTo>
                  <a:pt x="370331" y="1540837"/>
                </a:lnTo>
                <a:lnTo>
                  <a:pt x="333650" y="1514106"/>
                </a:lnTo>
                <a:lnTo>
                  <a:pt x="298496" y="1485675"/>
                </a:lnTo>
                <a:lnTo>
                  <a:pt x="264937" y="1455610"/>
                </a:lnTo>
                <a:lnTo>
                  <a:pt x="233044" y="1423975"/>
                </a:lnTo>
                <a:lnTo>
                  <a:pt x="202884" y="1390835"/>
                </a:lnTo>
                <a:lnTo>
                  <a:pt x="174528" y="1356256"/>
                </a:lnTo>
                <a:lnTo>
                  <a:pt x="148043" y="1320302"/>
                </a:lnTo>
                <a:lnTo>
                  <a:pt x="123500" y="1283038"/>
                </a:lnTo>
                <a:lnTo>
                  <a:pt x="100966" y="1244530"/>
                </a:lnTo>
                <a:lnTo>
                  <a:pt x="80512" y="1204842"/>
                </a:lnTo>
                <a:lnTo>
                  <a:pt x="62205" y="1164040"/>
                </a:lnTo>
                <a:lnTo>
                  <a:pt x="46116" y="1122188"/>
                </a:lnTo>
                <a:lnTo>
                  <a:pt x="32312" y="1079351"/>
                </a:lnTo>
                <a:lnTo>
                  <a:pt x="20864" y="1035595"/>
                </a:lnTo>
                <a:lnTo>
                  <a:pt x="11839" y="990985"/>
                </a:lnTo>
                <a:lnTo>
                  <a:pt x="5308" y="945585"/>
                </a:lnTo>
                <a:lnTo>
                  <a:pt x="1338" y="899461"/>
                </a:lnTo>
                <a:lnTo>
                  <a:pt x="0" y="852678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81113" y="1700611"/>
            <a:ext cx="435835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sz="1200">
              <a:latin typeface="Carlito"/>
              <a:cs typeface="Carlit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12647" y="2382392"/>
            <a:ext cx="3626485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7475">
              <a:lnSpc>
                <a:spcPct val="100000"/>
              </a:lnSpc>
            </a:pPr>
            <a:r>
              <a:rPr sz="1100" smtClean="0">
                <a:cs typeface="Carlito"/>
              </a:rPr>
              <a:t>2025</a:t>
            </a:r>
            <a:r>
              <a:rPr sz="1100" spc="-15" smtClean="0">
                <a:cs typeface="Carlito"/>
              </a:rPr>
              <a:t> </a:t>
            </a:r>
            <a:r>
              <a:rPr sz="1100" dirty="0">
                <a:cs typeface="Carlito"/>
              </a:rPr>
              <a:t>год</a:t>
            </a:r>
            <a:r>
              <a:rPr sz="1100" spc="-10" dirty="0">
                <a:cs typeface="Carlito"/>
              </a:rPr>
              <a:t> </a:t>
            </a:r>
            <a:r>
              <a:rPr sz="1100">
                <a:cs typeface="Carlito"/>
              </a:rPr>
              <a:t>–</a:t>
            </a:r>
            <a:r>
              <a:rPr sz="1100" spc="-25">
                <a:cs typeface="Carlito"/>
              </a:rPr>
              <a:t> </a:t>
            </a:r>
            <a:r>
              <a:rPr sz="1100" spc="-25" smtClean="0">
                <a:cs typeface="Carlito"/>
              </a:rPr>
              <a:t>1 196,91тыс. </a:t>
            </a:r>
            <a:r>
              <a:rPr lang="ru-RU" sz="1100" spc="-25" dirty="0" err="1" smtClean="0">
                <a:cs typeface="Carlito"/>
              </a:rPr>
              <a:t>р</a:t>
            </a:r>
            <a:r>
              <a:rPr sz="1100" spc="-25" smtClean="0">
                <a:cs typeface="Carlito"/>
              </a:rPr>
              <a:t>уб.</a:t>
            </a:r>
            <a:endParaRPr sz="1100">
              <a:cs typeface="Carlito"/>
            </a:endParaRPr>
          </a:p>
          <a:p>
            <a:pPr marL="117475">
              <a:lnSpc>
                <a:spcPct val="100000"/>
              </a:lnSpc>
            </a:pPr>
            <a:r>
              <a:rPr sz="1100" smtClean="0">
                <a:cs typeface="Carlito"/>
              </a:rPr>
              <a:t>2026</a:t>
            </a:r>
            <a:r>
              <a:rPr sz="1100" spc="-15" smtClean="0">
                <a:cs typeface="Carlito"/>
              </a:rPr>
              <a:t> </a:t>
            </a:r>
            <a:r>
              <a:rPr sz="1100" dirty="0">
                <a:cs typeface="Carlito"/>
              </a:rPr>
              <a:t>год</a:t>
            </a:r>
            <a:r>
              <a:rPr sz="1100" spc="-10" dirty="0">
                <a:cs typeface="Carlito"/>
              </a:rPr>
              <a:t> </a:t>
            </a:r>
            <a:r>
              <a:rPr sz="1100">
                <a:cs typeface="Carlito"/>
              </a:rPr>
              <a:t>–</a:t>
            </a:r>
            <a:r>
              <a:rPr sz="1100" spc="-25">
                <a:cs typeface="Carlito"/>
              </a:rPr>
              <a:t> </a:t>
            </a:r>
            <a:r>
              <a:rPr sz="1100" spc="-25" smtClean="0">
                <a:cs typeface="Carlito"/>
              </a:rPr>
              <a:t>1 196,91тыс. руб.</a:t>
            </a:r>
            <a:endParaRPr sz="1100">
              <a:cs typeface="Carlito"/>
            </a:endParaRPr>
          </a:p>
          <a:p>
            <a:pPr marL="117475">
              <a:lnSpc>
                <a:spcPct val="100000"/>
              </a:lnSpc>
            </a:pPr>
            <a:r>
              <a:rPr sz="1100" smtClean="0">
                <a:cs typeface="Carlito"/>
              </a:rPr>
              <a:t>2027</a:t>
            </a:r>
            <a:r>
              <a:rPr sz="1100" spc="-10" smtClean="0">
                <a:cs typeface="Carlito"/>
              </a:rPr>
              <a:t> </a:t>
            </a:r>
            <a:r>
              <a:rPr sz="1100">
                <a:cs typeface="Carlito"/>
              </a:rPr>
              <a:t>год</a:t>
            </a:r>
            <a:r>
              <a:rPr sz="1100" spc="240">
                <a:cs typeface="Carlito"/>
              </a:rPr>
              <a:t> </a:t>
            </a:r>
            <a:r>
              <a:rPr sz="1100" smtClean="0">
                <a:cs typeface="Carlito"/>
              </a:rPr>
              <a:t>- </a:t>
            </a:r>
            <a:r>
              <a:rPr sz="1100" spc="-25" smtClean="0">
                <a:cs typeface="Carlito"/>
              </a:rPr>
              <a:t>1 196,91тыс. руб.</a:t>
            </a:r>
            <a:endParaRPr sz="1100">
              <a:cs typeface="Carlito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503349" y="1580972"/>
            <a:ext cx="5024927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pc="-10" smtClean="0">
                <a:cs typeface="Carlito"/>
              </a:rPr>
              <a:t>Предоставление мер социальной поддержки опекунам (попечителям) детей, оставшихся без попечения родителей, в том числе детей - сирот, подопечным детям, достигшим возраста восемнадцати лет, обучающимся по очной форме обучения в общеобразовательных организациях </a:t>
            </a:r>
          </a:p>
          <a:p>
            <a:pPr marL="82550">
              <a:lnSpc>
                <a:spcPct val="100000"/>
              </a:lnSpc>
            </a:pPr>
            <a:r>
              <a:rPr sz="1100" smtClean="0">
                <a:cs typeface="Carlito"/>
              </a:rPr>
              <a:t>2025</a:t>
            </a:r>
            <a:r>
              <a:rPr sz="1100" spc="-20" smtClean="0">
                <a:cs typeface="Carlito"/>
              </a:rPr>
              <a:t> </a:t>
            </a:r>
            <a:r>
              <a:rPr sz="1100" dirty="0">
                <a:cs typeface="Carlito"/>
              </a:rPr>
              <a:t>год</a:t>
            </a:r>
            <a:r>
              <a:rPr sz="1100" spc="-15" dirty="0">
                <a:cs typeface="Carlito"/>
              </a:rPr>
              <a:t> </a:t>
            </a:r>
            <a:r>
              <a:rPr sz="1100">
                <a:cs typeface="Carlito"/>
              </a:rPr>
              <a:t>–</a:t>
            </a:r>
            <a:r>
              <a:rPr sz="1100" spc="-20">
                <a:cs typeface="Carlito"/>
              </a:rPr>
              <a:t> </a:t>
            </a:r>
            <a:r>
              <a:rPr sz="1100" smtClean="0">
                <a:cs typeface="Carlito"/>
              </a:rPr>
              <a:t>4 550,86 тыс. руб.</a:t>
            </a:r>
            <a:endParaRPr sz="1100">
              <a:cs typeface="Carlito"/>
            </a:endParaRPr>
          </a:p>
          <a:p>
            <a:pPr marL="82550">
              <a:lnSpc>
                <a:spcPct val="100000"/>
              </a:lnSpc>
            </a:pPr>
            <a:r>
              <a:rPr sz="1100" smtClean="0">
                <a:cs typeface="Carlito"/>
              </a:rPr>
              <a:t>2026</a:t>
            </a:r>
            <a:r>
              <a:rPr sz="1100" spc="-20" smtClean="0">
                <a:cs typeface="Carlito"/>
              </a:rPr>
              <a:t> </a:t>
            </a:r>
            <a:r>
              <a:rPr sz="1100" dirty="0">
                <a:cs typeface="Carlito"/>
              </a:rPr>
              <a:t>год</a:t>
            </a:r>
            <a:r>
              <a:rPr sz="1100" spc="-20" dirty="0">
                <a:cs typeface="Carlito"/>
              </a:rPr>
              <a:t> </a:t>
            </a:r>
            <a:r>
              <a:rPr sz="1100">
                <a:cs typeface="Carlito"/>
              </a:rPr>
              <a:t>–</a:t>
            </a:r>
            <a:r>
              <a:rPr sz="1100" spc="-15">
                <a:cs typeface="Carlito"/>
              </a:rPr>
              <a:t> </a:t>
            </a:r>
            <a:r>
              <a:rPr sz="1100" smtClean="0">
                <a:cs typeface="Carlito"/>
              </a:rPr>
              <a:t>4 550,86 тыс. руб.</a:t>
            </a:r>
            <a:endParaRPr sz="1100">
              <a:cs typeface="Carlito"/>
            </a:endParaRPr>
          </a:p>
          <a:p>
            <a:pPr marL="82550">
              <a:lnSpc>
                <a:spcPct val="100000"/>
              </a:lnSpc>
            </a:pPr>
            <a:r>
              <a:rPr sz="1100" smtClean="0">
                <a:cs typeface="Carlito"/>
              </a:rPr>
              <a:t>2027</a:t>
            </a:r>
            <a:r>
              <a:rPr sz="1100" spc="-20" smtClean="0">
                <a:cs typeface="Carlito"/>
              </a:rPr>
              <a:t> </a:t>
            </a:r>
            <a:r>
              <a:rPr sz="1100" dirty="0">
                <a:cs typeface="Carlito"/>
              </a:rPr>
              <a:t>год</a:t>
            </a:r>
            <a:r>
              <a:rPr sz="1100" spc="-20" dirty="0">
                <a:cs typeface="Carlito"/>
              </a:rPr>
              <a:t> </a:t>
            </a:r>
            <a:r>
              <a:rPr sz="1100">
                <a:cs typeface="Carlito"/>
              </a:rPr>
              <a:t>–</a:t>
            </a:r>
            <a:r>
              <a:rPr sz="1100" spc="-15">
                <a:cs typeface="Carlito"/>
              </a:rPr>
              <a:t> </a:t>
            </a:r>
            <a:r>
              <a:rPr sz="1100" smtClean="0">
                <a:cs typeface="Carlito"/>
              </a:rPr>
              <a:t>4 550,86 тыс. руб.</a:t>
            </a:r>
            <a:endParaRPr sz="1100">
              <a:cs typeface="Carlito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75118" y="4957317"/>
            <a:ext cx="3977881" cy="872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mtClean="0">
                <a:cs typeface="Carlito"/>
              </a:rPr>
              <a:t>Пенсия за выслугу лет муниципальным служащим Шербакульского муниципального района 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mtClean="0">
                <a:cs typeface="Carlito"/>
              </a:rPr>
              <a:t>   2025</a:t>
            </a:r>
            <a:r>
              <a:rPr sz="1100" spc="-15" smtClean="0">
                <a:cs typeface="Carlito"/>
              </a:rPr>
              <a:t> </a:t>
            </a:r>
            <a:r>
              <a:rPr sz="1100">
                <a:cs typeface="Carlito"/>
              </a:rPr>
              <a:t>год</a:t>
            </a:r>
            <a:r>
              <a:rPr sz="1100" spc="-20">
                <a:cs typeface="Carlito"/>
              </a:rPr>
              <a:t> </a:t>
            </a:r>
            <a:r>
              <a:rPr sz="1100" smtClean="0">
                <a:cs typeface="Carlito"/>
              </a:rPr>
              <a:t>–2 370,00 тыс. руб.</a:t>
            </a:r>
            <a:endParaRPr sz="1100">
              <a:cs typeface="Carlito"/>
            </a:endParaRPr>
          </a:p>
          <a:p>
            <a:pPr marL="152400">
              <a:lnSpc>
                <a:spcPct val="100000"/>
              </a:lnSpc>
            </a:pPr>
            <a:r>
              <a:rPr sz="1100" smtClean="0">
                <a:cs typeface="Carlito"/>
              </a:rPr>
              <a:t>2026</a:t>
            </a:r>
            <a:r>
              <a:rPr sz="1100" spc="-20" smtClean="0">
                <a:cs typeface="Carlito"/>
              </a:rPr>
              <a:t> </a:t>
            </a:r>
            <a:r>
              <a:rPr sz="1100" dirty="0">
                <a:cs typeface="Carlito"/>
              </a:rPr>
              <a:t>год</a:t>
            </a:r>
            <a:r>
              <a:rPr sz="1100" spc="-30" dirty="0">
                <a:cs typeface="Carlito"/>
              </a:rPr>
              <a:t> </a:t>
            </a:r>
            <a:r>
              <a:rPr sz="1100">
                <a:cs typeface="Carlito"/>
              </a:rPr>
              <a:t>–</a:t>
            </a:r>
            <a:r>
              <a:rPr sz="1100" spc="-15">
                <a:cs typeface="Carlito"/>
              </a:rPr>
              <a:t> </a:t>
            </a:r>
            <a:r>
              <a:rPr sz="1100" smtClean="0">
                <a:cs typeface="Carlito"/>
              </a:rPr>
              <a:t>2 370,00 тыс. руб.</a:t>
            </a:r>
            <a:endParaRPr sz="1100">
              <a:cs typeface="Carlito"/>
            </a:endParaRPr>
          </a:p>
          <a:p>
            <a:pPr marL="152400">
              <a:lnSpc>
                <a:spcPct val="100000"/>
              </a:lnSpc>
            </a:pPr>
            <a:r>
              <a:rPr sz="1100" smtClean="0">
                <a:cs typeface="Carlito"/>
              </a:rPr>
              <a:t>2027</a:t>
            </a:r>
            <a:r>
              <a:rPr sz="1100" spc="-20" smtClean="0">
                <a:cs typeface="Carlito"/>
              </a:rPr>
              <a:t> </a:t>
            </a:r>
            <a:r>
              <a:rPr sz="1100" dirty="0">
                <a:cs typeface="Carlito"/>
              </a:rPr>
              <a:t>год</a:t>
            </a:r>
            <a:r>
              <a:rPr sz="1100" spc="-25" dirty="0">
                <a:cs typeface="Carlito"/>
              </a:rPr>
              <a:t> </a:t>
            </a:r>
            <a:r>
              <a:rPr sz="1100">
                <a:cs typeface="Carlito"/>
              </a:rPr>
              <a:t>–</a:t>
            </a:r>
            <a:r>
              <a:rPr sz="1100" spc="-15">
                <a:cs typeface="Carlito"/>
              </a:rPr>
              <a:t> </a:t>
            </a:r>
            <a:r>
              <a:rPr sz="1100" smtClean="0">
                <a:cs typeface="Carlito"/>
              </a:rPr>
              <a:t>2 370,00 тыс. руб.</a:t>
            </a:r>
            <a:endParaRPr sz="1100">
              <a:cs typeface="Carlito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32816" y="683664"/>
            <a:ext cx="11326495" cy="854579"/>
            <a:chOff x="432816" y="879347"/>
            <a:chExt cx="11326495" cy="792480"/>
          </a:xfrm>
        </p:grpSpPr>
        <p:sp>
          <p:nvSpPr>
            <p:cNvPr id="22" name="object 22"/>
            <p:cNvSpPr/>
            <p:nvPr/>
          </p:nvSpPr>
          <p:spPr>
            <a:xfrm>
              <a:off x="434340" y="880871"/>
              <a:ext cx="11323320" cy="789940"/>
            </a:xfrm>
            <a:custGeom>
              <a:avLst/>
              <a:gdLst/>
              <a:ahLst/>
              <a:cxnLst/>
              <a:rect l="l" t="t" r="r" b="b"/>
              <a:pathLst>
                <a:path w="11323320" h="789939">
                  <a:moveTo>
                    <a:pt x="11323319" y="0"/>
                  </a:moveTo>
                  <a:lnTo>
                    <a:pt x="153403" y="0"/>
                  </a:lnTo>
                  <a:lnTo>
                    <a:pt x="104916" y="7823"/>
                  </a:lnTo>
                  <a:lnTo>
                    <a:pt x="62805" y="29606"/>
                  </a:lnTo>
                  <a:lnTo>
                    <a:pt x="29598" y="62819"/>
                  </a:lnTo>
                  <a:lnTo>
                    <a:pt x="7820" y="104932"/>
                  </a:lnTo>
                  <a:lnTo>
                    <a:pt x="0" y="153415"/>
                  </a:lnTo>
                  <a:lnTo>
                    <a:pt x="0" y="789431"/>
                  </a:lnTo>
                  <a:lnTo>
                    <a:pt x="11169904" y="789431"/>
                  </a:lnTo>
                  <a:lnTo>
                    <a:pt x="11218387" y="781608"/>
                  </a:lnTo>
                  <a:lnTo>
                    <a:pt x="11260500" y="759825"/>
                  </a:lnTo>
                  <a:lnTo>
                    <a:pt x="11293713" y="726612"/>
                  </a:lnTo>
                  <a:lnTo>
                    <a:pt x="11315496" y="684499"/>
                  </a:lnTo>
                  <a:lnTo>
                    <a:pt x="11323319" y="636015"/>
                  </a:lnTo>
                  <a:lnTo>
                    <a:pt x="11323319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34340" y="880871"/>
              <a:ext cx="11323320" cy="789940"/>
            </a:xfrm>
            <a:custGeom>
              <a:avLst/>
              <a:gdLst/>
              <a:ahLst/>
              <a:cxnLst/>
              <a:rect l="l" t="t" r="r" b="b"/>
              <a:pathLst>
                <a:path w="11323320" h="789939">
                  <a:moveTo>
                    <a:pt x="153403" y="0"/>
                  </a:moveTo>
                  <a:lnTo>
                    <a:pt x="11323319" y="0"/>
                  </a:lnTo>
                  <a:lnTo>
                    <a:pt x="11323319" y="636015"/>
                  </a:lnTo>
                  <a:lnTo>
                    <a:pt x="11315496" y="684499"/>
                  </a:lnTo>
                  <a:lnTo>
                    <a:pt x="11293713" y="726612"/>
                  </a:lnTo>
                  <a:lnTo>
                    <a:pt x="11260500" y="759825"/>
                  </a:lnTo>
                  <a:lnTo>
                    <a:pt x="11218387" y="781608"/>
                  </a:lnTo>
                  <a:lnTo>
                    <a:pt x="11169904" y="789431"/>
                  </a:lnTo>
                  <a:lnTo>
                    <a:pt x="0" y="789431"/>
                  </a:lnTo>
                  <a:lnTo>
                    <a:pt x="0" y="153415"/>
                  </a:lnTo>
                  <a:lnTo>
                    <a:pt x="7820" y="104932"/>
                  </a:lnTo>
                  <a:lnTo>
                    <a:pt x="29598" y="62819"/>
                  </a:lnTo>
                  <a:lnTo>
                    <a:pt x="62805" y="29606"/>
                  </a:lnTo>
                  <a:lnTo>
                    <a:pt x="104916" y="7823"/>
                  </a:lnTo>
                  <a:lnTo>
                    <a:pt x="153403" y="0"/>
                  </a:lnTo>
                  <a:close/>
                </a:path>
              </a:pathLst>
            </a:custGeom>
            <a:ln w="3175">
              <a:solidFill>
                <a:srgbClr val="BE851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495657" y="700754"/>
            <a:ext cx="11177898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35255" algn="just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Обязанность</a:t>
            </a:r>
            <a:r>
              <a:rPr sz="1600" spc="-3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spc="-10" dirty="0">
                <a:solidFill>
                  <a:srgbClr val="663300"/>
                </a:solidFill>
                <a:latin typeface="Carlito"/>
                <a:cs typeface="Carlito"/>
              </a:rPr>
              <a:t>муниципального</a:t>
            </a:r>
            <a:r>
              <a:rPr sz="1600" spc="-40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spc="-10" dirty="0">
                <a:solidFill>
                  <a:srgbClr val="663300"/>
                </a:solidFill>
                <a:latin typeface="Carlito"/>
                <a:cs typeface="Carlito"/>
              </a:rPr>
              <a:t>образования</a:t>
            </a:r>
            <a:r>
              <a:rPr sz="1600" spc="-40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spc="-10" dirty="0">
                <a:solidFill>
                  <a:srgbClr val="663300"/>
                </a:solidFill>
                <a:latin typeface="Carlito"/>
                <a:cs typeface="Carlito"/>
              </a:rPr>
              <a:t>предоставить</a:t>
            </a:r>
            <a:r>
              <a:rPr sz="1600" spc="-50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физическому</a:t>
            </a:r>
            <a:r>
              <a:rPr sz="1600" spc="-2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или</a:t>
            </a:r>
            <a:r>
              <a:rPr sz="1600" spc="-5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spc="-10" dirty="0">
                <a:solidFill>
                  <a:srgbClr val="663300"/>
                </a:solidFill>
                <a:latin typeface="Carlito"/>
                <a:cs typeface="Carlito"/>
              </a:rPr>
              <a:t>юридическому</a:t>
            </a:r>
            <a:r>
              <a:rPr sz="1600" spc="-4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лицу,</a:t>
            </a:r>
            <a:r>
              <a:rPr sz="1600" spc="-60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spc="-20" dirty="0">
                <a:solidFill>
                  <a:srgbClr val="663300"/>
                </a:solidFill>
                <a:latin typeface="Carlito"/>
                <a:cs typeface="Carlito"/>
              </a:rPr>
              <a:t>иным публично-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правовым</a:t>
            </a:r>
            <a:r>
              <a:rPr sz="1600" spc="-4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spc="-10" dirty="0">
                <a:solidFill>
                  <a:srgbClr val="663300"/>
                </a:solidFill>
                <a:latin typeface="Carlito"/>
                <a:cs typeface="Carlito"/>
              </a:rPr>
              <a:t>образованиям</a:t>
            </a:r>
            <a:r>
              <a:rPr sz="1600" spc="-40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выплату</a:t>
            </a:r>
            <a:r>
              <a:rPr sz="1600" spc="-5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(в</a:t>
            </a:r>
            <a:r>
              <a:rPr sz="1600" spc="-4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денежной</a:t>
            </a:r>
            <a:r>
              <a:rPr sz="1600" spc="-4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форме),</a:t>
            </a:r>
            <a:r>
              <a:rPr sz="1600" spc="-3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при</a:t>
            </a:r>
            <a:r>
              <a:rPr sz="1600" spc="-4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этом</a:t>
            </a:r>
            <a:r>
              <a:rPr sz="1600" spc="-3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законом</a:t>
            </a:r>
            <a:r>
              <a:rPr sz="1600" spc="-50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(</a:t>
            </a:r>
            <a:r>
              <a:rPr sz="1600">
                <a:solidFill>
                  <a:srgbClr val="663300"/>
                </a:solidFill>
                <a:latin typeface="Carlito"/>
                <a:cs typeface="Carlito"/>
              </a:rPr>
              <a:t>иным</a:t>
            </a:r>
            <a:r>
              <a:rPr sz="1600" spc="-3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spc="-10" smtClean="0">
                <a:solidFill>
                  <a:srgbClr val="663300"/>
                </a:solidFill>
                <a:latin typeface="Carlito"/>
                <a:cs typeface="Carlito"/>
              </a:rPr>
              <a:t>нормативным </a:t>
            </a:r>
            <a:r>
              <a:rPr sz="1600" smtClean="0">
                <a:solidFill>
                  <a:srgbClr val="663300"/>
                </a:solidFill>
                <a:latin typeface="Carlito"/>
                <a:cs typeface="Carlito"/>
              </a:rPr>
              <a:t>правовым</a:t>
            </a:r>
            <a:r>
              <a:rPr sz="1600" spc="-50" smtClean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актом)</a:t>
            </a:r>
            <a:r>
              <a:rPr sz="1600" spc="-30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spc="-10" dirty="0">
                <a:solidFill>
                  <a:srgbClr val="663300"/>
                </a:solidFill>
                <a:latin typeface="Carlito"/>
                <a:cs typeface="Carlito"/>
              </a:rPr>
              <a:t>определен</a:t>
            </a:r>
            <a:r>
              <a:rPr sz="1600" spc="-5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её</a:t>
            </a:r>
            <a:r>
              <a:rPr sz="1600" spc="-40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размер</a:t>
            </a:r>
            <a:r>
              <a:rPr sz="1600" spc="-3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или</a:t>
            </a:r>
            <a:r>
              <a:rPr sz="1600" spc="-40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dirty="0">
                <a:solidFill>
                  <a:srgbClr val="663300"/>
                </a:solidFill>
                <a:latin typeface="Carlito"/>
                <a:cs typeface="Carlito"/>
              </a:rPr>
              <a:t>порядок</a:t>
            </a:r>
            <a:r>
              <a:rPr sz="1600" spc="-45" dirty="0">
                <a:solidFill>
                  <a:srgbClr val="663300"/>
                </a:solidFill>
                <a:latin typeface="Carlito"/>
                <a:cs typeface="Carlito"/>
              </a:rPr>
              <a:t> </a:t>
            </a:r>
            <a:r>
              <a:rPr sz="1600" spc="-10" dirty="0">
                <a:solidFill>
                  <a:srgbClr val="663300"/>
                </a:solidFill>
                <a:latin typeface="Carlito"/>
                <a:cs typeface="Carlito"/>
              </a:rPr>
              <a:t>индексации.</a:t>
            </a:r>
            <a:endParaRPr sz="1600">
              <a:latin typeface="Carlito"/>
              <a:cs typeface="Carlito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427290" y="0"/>
            <a:ext cx="1135736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95934" marR="17780" indent="-471170" algn="ctr">
              <a:lnSpc>
                <a:spcPct val="100000"/>
              </a:lnSpc>
              <a:spcBef>
                <a:spcPts val="95"/>
              </a:spcBef>
              <a:tabLst>
                <a:tab pos="1130300" algn="l"/>
                <a:tab pos="1835785" algn="l"/>
                <a:tab pos="3281679" algn="l"/>
                <a:tab pos="3756025" algn="l"/>
                <a:tab pos="5840095" algn="l"/>
                <a:tab pos="6192520" algn="l"/>
                <a:tab pos="9083675" algn="l"/>
                <a:tab pos="9200515" algn="l"/>
              </a:tabLst>
            </a:pPr>
            <a:r>
              <a:rPr sz="2700" b="0" spc="-150" baseline="20061" smtClean="0">
                <a:solidFill>
                  <a:srgbClr val="000000"/>
                </a:solidFill>
                <a:latin typeface="Carlito"/>
                <a:cs typeface="Carlito"/>
              </a:rPr>
              <a:t> </a:t>
            </a:r>
            <a:r>
              <a:rPr sz="2000" spc="210" smtClean="0">
                <a:solidFill>
                  <a:srgbClr val="7030A0"/>
                </a:solidFill>
                <a:cs typeface="Arial" pitchFamily="34" charset="0"/>
              </a:rPr>
              <a:t>ОБЩИЙ</a:t>
            </a:r>
            <a:r>
              <a:rPr lang="ru-RU" sz="2000" spc="210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sz="2000" spc="195" smtClean="0">
                <a:solidFill>
                  <a:srgbClr val="7030A0"/>
                </a:solidFill>
                <a:cs typeface="Arial" pitchFamily="34" charset="0"/>
              </a:rPr>
              <a:t>ОБЪЕМ</a:t>
            </a:r>
            <a:r>
              <a:rPr lang="ru-RU" sz="2000" spc="195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sz="2000" spc="229" smtClean="0">
                <a:solidFill>
                  <a:srgbClr val="7030A0"/>
                </a:solidFill>
                <a:cs typeface="Arial" pitchFamily="34" charset="0"/>
              </a:rPr>
              <a:t>БЮДЖЕТНЫХ</a:t>
            </a:r>
            <a:r>
              <a:rPr lang="ru-RU" sz="2000" spc="229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sz="2000" spc="245" smtClean="0">
                <a:solidFill>
                  <a:srgbClr val="7030A0"/>
                </a:solidFill>
                <a:cs typeface="Arial" pitchFamily="34" charset="0"/>
              </a:rPr>
              <a:t>АССИГНОВАНИЙ</a:t>
            </a:r>
            <a:r>
              <a:rPr sz="2000" spc="-50" smtClean="0">
                <a:solidFill>
                  <a:srgbClr val="7030A0"/>
                </a:solidFill>
                <a:cs typeface="Arial" pitchFamily="34" charset="0"/>
              </a:rPr>
              <a:t>,</a:t>
            </a:r>
            <a:r>
              <a:rPr lang="ru-RU" sz="2000" spc="-50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sz="2000" spc="235" smtClean="0">
                <a:solidFill>
                  <a:srgbClr val="7030A0"/>
                </a:solidFill>
                <a:cs typeface="Arial" pitchFamily="34" charset="0"/>
              </a:rPr>
              <a:t>НАПРАВЛЯЕМЫХ </a:t>
            </a:r>
            <a:r>
              <a:rPr sz="2000" spc="110" dirty="0">
                <a:solidFill>
                  <a:srgbClr val="7030A0"/>
                </a:solidFill>
                <a:cs typeface="Arial" pitchFamily="34" charset="0"/>
              </a:rPr>
              <a:t>НА</a:t>
            </a:r>
            <a:r>
              <a:rPr sz="2000">
                <a:solidFill>
                  <a:srgbClr val="7030A0"/>
                </a:solidFill>
                <a:cs typeface="Arial" pitchFamily="34" charset="0"/>
              </a:rPr>
              <a:t>	</a:t>
            </a:r>
            <a:r>
              <a:rPr sz="2000" spc="240" smtClean="0">
                <a:solidFill>
                  <a:srgbClr val="7030A0"/>
                </a:solidFill>
                <a:cs typeface="Arial" pitchFamily="34" charset="0"/>
              </a:rPr>
              <a:t>ИСПОЛНЕНИЕ</a:t>
            </a:r>
            <a:r>
              <a:rPr lang="ru-RU" sz="2000" spc="240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sz="2000" spc="240" smtClean="0">
                <a:solidFill>
                  <a:srgbClr val="7030A0"/>
                </a:solidFill>
                <a:cs typeface="Arial" pitchFamily="34" charset="0"/>
              </a:rPr>
              <a:t>ПУБЛИЧНЫХ</a:t>
            </a:r>
            <a:r>
              <a:rPr lang="ru-RU" sz="2000" spc="240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sz="2000" spc="229" smtClean="0">
                <a:solidFill>
                  <a:srgbClr val="7030A0"/>
                </a:solidFill>
                <a:cs typeface="Arial" pitchFamily="34" charset="0"/>
              </a:rPr>
              <a:t>НОРМАТИВНЫХ</a:t>
            </a:r>
            <a:r>
              <a:rPr lang="ru-RU" sz="2000" spc="229" dirty="0" smtClean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sz="2000" spc="225" smtClean="0">
                <a:solidFill>
                  <a:srgbClr val="7030A0"/>
                </a:solidFill>
                <a:cs typeface="Arial" pitchFamily="34" charset="0"/>
              </a:rPr>
              <a:t>ОБЯЗАТЕЛЬСТВ</a:t>
            </a:r>
            <a:endParaRPr sz="200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5477" y="1572426"/>
            <a:ext cx="44438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100" smtClean="0"/>
              <a:t>Предоставление мер социальной поддержки приемным семьям, приемным детям, достигшим возраста восемнадцати лет, обучающимся по очной форме обучения в общеобразовательных организациях</a:t>
            </a:r>
            <a:endParaRPr lang="ru-RU" sz="1100" dirty="0"/>
          </a:p>
        </p:txBody>
      </p:sp>
      <p:sp>
        <p:nvSpPr>
          <p:cNvPr id="29" name="object 18"/>
          <p:cNvSpPr txBox="1"/>
          <p:nvPr/>
        </p:nvSpPr>
        <p:spPr>
          <a:xfrm>
            <a:off x="4324172" y="3204672"/>
            <a:ext cx="1914258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7475">
              <a:lnSpc>
                <a:spcPct val="100000"/>
              </a:lnSpc>
            </a:pPr>
            <a:r>
              <a:rPr sz="900" smtClean="0">
                <a:cs typeface="Carlito"/>
              </a:rPr>
              <a:t>2025</a:t>
            </a:r>
            <a:r>
              <a:rPr sz="900" spc="-15" smtClean="0">
                <a:cs typeface="Carlito"/>
              </a:rPr>
              <a:t> </a:t>
            </a:r>
            <a:r>
              <a:rPr sz="900" dirty="0">
                <a:cs typeface="Carlito"/>
              </a:rPr>
              <a:t>год</a:t>
            </a:r>
            <a:r>
              <a:rPr sz="900" spc="-10" dirty="0">
                <a:cs typeface="Carlito"/>
              </a:rPr>
              <a:t> </a:t>
            </a:r>
            <a:r>
              <a:rPr sz="900">
                <a:cs typeface="Carlito"/>
              </a:rPr>
              <a:t>–</a:t>
            </a:r>
            <a:r>
              <a:rPr sz="900" spc="-25">
                <a:cs typeface="Carlito"/>
              </a:rPr>
              <a:t> </a:t>
            </a:r>
            <a:r>
              <a:rPr sz="900" spc="-25" smtClean="0">
                <a:cs typeface="Carlito"/>
              </a:rPr>
              <a:t>8 117,77 тыс. </a:t>
            </a:r>
            <a:r>
              <a:rPr sz="900" spc="-25" dirty="0" err="1" smtClean="0">
                <a:cs typeface="Carlito"/>
              </a:rPr>
              <a:t>р</a:t>
            </a:r>
            <a:r>
              <a:rPr sz="900" spc="-25" smtClean="0">
                <a:cs typeface="Carlito"/>
              </a:rPr>
              <a:t>уб.</a:t>
            </a:r>
            <a:endParaRPr sz="900">
              <a:cs typeface="Carlito"/>
            </a:endParaRPr>
          </a:p>
          <a:p>
            <a:pPr marL="117475">
              <a:lnSpc>
                <a:spcPct val="100000"/>
              </a:lnSpc>
            </a:pPr>
            <a:r>
              <a:rPr sz="900" smtClean="0">
                <a:cs typeface="Carlito"/>
              </a:rPr>
              <a:t>2026</a:t>
            </a:r>
            <a:r>
              <a:rPr sz="900" spc="-15" smtClean="0">
                <a:cs typeface="Carlito"/>
              </a:rPr>
              <a:t> </a:t>
            </a:r>
            <a:r>
              <a:rPr sz="900" dirty="0">
                <a:cs typeface="Carlito"/>
              </a:rPr>
              <a:t>год</a:t>
            </a:r>
            <a:r>
              <a:rPr sz="900" spc="-10" dirty="0">
                <a:cs typeface="Carlito"/>
              </a:rPr>
              <a:t> </a:t>
            </a:r>
            <a:r>
              <a:rPr sz="900">
                <a:cs typeface="Carlito"/>
              </a:rPr>
              <a:t>–</a:t>
            </a:r>
            <a:r>
              <a:rPr sz="900" spc="-25">
                <a:cs typeface="Carlito"/>
              </a:rPr>
              <a:t> </a:t>
            </a:r>
            <a:r>
              <a:rPr sz="900" spc="-25" smtClean="0">
                <a:cs typeface="Carlito"/>
              </a:rPr>
              <a:t>8 117,77 тыс. руб.</a:t>
            </a:r>
            <a:endParaRPr sz="900">
              <a:cs typeface="Carlito"/>
            </a:endParaRPr>
          </a:p>
          <a:p>
            <a:pPr marL="117475">
              <a:lnSpc>
                <a:spcPct val="100000"/>
              </a:lnSpc>
            </a:pPr>
            <a:r>
              <a:rPr sz="900" smtClean="0">
                <a:cs typeface="Carlito"/>
              </a:rPr>
              <a:t>2027</a:t>
            </a:r>
            <a:r>
              <a:rPr sz="900" spc="-10" smtClean="0">
                <a:cs typeface="Carlito"/>
              </a:rPr>
              <a:t> </a:t>
            </a:r>
            <a:r>
              <a:rPr sz="900">
                <a:cs typeface="Carlito"/>
              </a:rPr>
              <a:t>год</a:t>
            </a:r>
            <a:r>
              <a:rPr sz="900" spc="240">
                <a:cs typeface="Carlito"/>
              </a:rPr>
              <a:t> </a:t>
            </a:r>
            <a:r>
              <a:rPr sz="900" smtClean="0">
                <a:cs typeface="Carlito"/>
              </a:rPr>
              <a:t>- </a:t>
            </a:r>
            <a:r>
              <a:rPr sz="900" spc="-25" smtClean="0">
                <a:cs typeface="Carlito"/>
              </a:rPr>
              <a:t>8 117,77 тыс. руб.</a:t>
            </a:r>
            <a:endParaRPr sz="900">
              <a:cs typeface="Carlito"/>
            </a:endParaRPr>
          </a:p>
        </p:txBody>
      </p:sp>
      <p:pic>
        <p:nvPicPr>
          <p:cNvPr id="1026" name="Picture 2" descr="C:\Users\BochkovaOV\Desktop\scale_120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2779" y="3064933"/>
            <a:ext cx="4271374" cy="3259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C12D8F52-4ED1-4237-BAA2-13A000ABC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478564"/>
            <a:ext cx="11521281" cy="182025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 для граждан</a:t>
            </a:r>
            <a:r>
              <a:rPr lang="ru-RU" sz="18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их формы возможного взаимодействия по вопросам расходования общественных финансов.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420A5F0E-0416-4C8B-BD69-188A3FFFF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3926" y="2564905"/>
            <a:ext cx="6432716" cy="4124131"/>
          </a:xfr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100000">
                <a:srgbClr val="B9EBCB"/>
              </a:gs>
              <a:gs pos="100000">
                <a:schemeClr val="accent3">
                  <a:tint val="60000"/>
                  <a:satMod val="120000"/>
                </a:schemeClr>
              </a:gs>
              <a:gs pos="22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«Бюджет для граждан»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познакомит Вас с  проектом основного финансового документа </a:t>
            </a:r>
            <a:r>
              <a:rPr lang="ru-RU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Шербакульского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муниципального района Омской области -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бюджетом на 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2025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год и плановый период </a:t>
            </a:r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2026 и 2027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годов.</a:t>
            </a:r>
          </a:p>
          <a:p>
            <a:pPr marL="0" indent="0" algn="just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нем сделано все возможное, чтобы все жители муниципального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района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могли понять какие обязательства берет на себя муниципальное образование, на какие цели и в каком объеме планируется направить бюджетные средства. Публикация документа направлена на реализацию принципа прозрачности (открытости) и обеспечение полного и доступного информирования граждан о бюджете </a:t>
            </a:r>
            <a:r>
              <a:rPr sz="1800" smtClean="0">
                <a:latin typeface="Arial" panose="020B0604020202020204" pitchFamily="34" charset="0"/>
                <a:cs typeface="Arial" panose="020B0604020202020204" pitchFamily="34" charset="0"/>
              </a:rPr>
              <a:t>Шербакульского муниципального района Омской области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1F7C9CF-6B60-4680-B53D-7DC4A01FB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85" y="2580830"/>
            <a:ext cx="5127478" cy="408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72107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381001"/>
            <a:ext cx="12192000" cy="1031776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93000"/>
              </a:lnSpc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</p:txBody>
      </p:sp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381000" y="1000126"/>
            <a:ext cx="114300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1600" b="1" dirty="0">
                <a:solidFill>
                  <a:srgbClr val="191966"/>
                </a:solidFill>
                <a:latin typeface="Bookman Old Style" pitchFamily="18" charset="0"/>
              </a:rPr>
              <a:t>   </a:t>
            </a:r>
            <a:r>
              <a:rPr lang="ru-RU" altLang="ru-RU" sz="1600" b="1" dirty="0">
                <a:solidFill>
                  <a:srgbClr val="7030A0"/>
                </a:solidFill>
                <a:latin typeface="Bookman Old Style" pitchFamily="18" charset="0"/>
              </a:rPr>
              <a:t>МЕЖБЮДЖЕТНЫЕ</a:t>
            </a:r>
            <a:r>
              <a:rPr lang="ru-RU" altLang="ru-RU" sz="1600" b="1" dirty="0">
                <a:solidFill>
                  <a:srgbClr val="191966"/>
                </a:solidFill>
                <a:latin typeface="Bookman Old Style" pitchFamily="18" charset="0"/>
              </a:rPr>
              <a:t> </a:t>
            </a:r>
            <a:r>
              <a:rPr lang="ru-RU" altLang="ru-RU" sz="1600" b="1" dirty="0">
                <a:solidFill>
                  <a:srgbClr val="7030A0"/>
                </a:solidFill>
                <a:latin typeface="Bookman Old Style" pitchFamily="18" charset="0"/>
              </a:rPr>
              <a:t>ТРАНСФЕРТЫ БЮДЖЕТАМ СЕЛЬСКИХ ПОСЕЛЕНИЙ</a:t>
            </a:r>
            <a:r>
              <a:rPr lang="ru-RU" altLang="ru-RU" sz="1600" dirty="0">
                <a:solidFill>
                  <a:srgbClr val="7030A0"/>
                </a:solidFill>
                <a:latin typeface="Bookman Old Style" pitchFamily="18" charset="0"/>
              </a:rPr>
              <a:t> </a:t>
            </a:r>
          </a:p>
        </p:txBody>
      </p:sp>
      <p:grpSp>
        <p:nvGrpSpPr>
          <p:cNvPr id="2" name="Группа 7"/>
          <p:cNvGrpSpPr/>
          <p:nvPr/>
        </p:nvGrpSpPr>
        <p:grpSpPr>
          <a:xfrm>
            <a:off x="1809721" y="2205872"/>
            <a:ext cx="8354196" cy="1223130"/>
            <a:chOff x="1503293" y="-1462375"/>
            <a:chExt cx="6265647" cy="1602578"/>
          </a:xfrm>
          <a:scene3d>
            <a:camera prst="orthographicFront"/>
            <a:lightRig rig="flat" dir="t"/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503293" y="-1450998"/>
              <a:ext cx="6265647" cy="1216800"/>
            </a:xfrm>
            <a:prstGeom prst="roundRect">
              <a:avLst/>
            </a:prstGeom>
            <a:solidFill>
              <a:schemeClr val="tx2">
                <a:lumMod val="50000"/>
                <a:lumOff val="50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743847" y="-1462375"/>
              <a:ext cx="5790414" cy="16025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eaLnBrk="1">
                <a:lnSpc>
                  <a:spcPct val="90000"/>
                </a:lnSpc>
                <a:spcAft>
                  <a:spcPct val="3500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Дотации на выравнивание бюджетной обеспеченности</a:t>
              </a:r>
            </a:p>
            <a:p>
              <a:pPr algn="ctr" defTabSz="889000" eaLnBrk="1">
                <a:lnSpc>
                  <a:spcPct val="90000"/>
                </a:lnSpc>
                <a:spcAft>
                  <a:spcPct val="3500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2025 год-38 236,36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 руб.;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2026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год-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30 589,09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тыс.руб.;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   </a:t>
              </a:r>
            </a:p>
            <a:p>
              <a:pPr algn="ctr" defTabSz="889000" eaLnBrk="1">
                <a:lnSpc>
                  <a:spcPct val="90000"/>
                </a:lnSpc>
                <a:spcAft>
                  <a:spcPct val="3500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2027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год-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30 589,09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тыс.руб.</a:t>
              </a:r>
            </a:p>
            <a:p>
              <a:pPr algn="ctr" defTabSz="889000" eaLnBrk="1">
                <a:lnSpc>
                  <a:spcPct val="90000"/>
                </a:lnSpc>
                <a:spcAft>
                  <a:spcPct val="3500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Группа 10"/>
          <p:cNvGrpSpPr/>
          <p:nvPr/>
        </p:nvGrpSpPr>
        <p:grpSpPr>
          <a:xfrm>
            <a:off x="1809721" y="3857628"/>
            <a:ext cx="8384180" cy="1214446"/>
            <a:chOff x="1502264" y="1072838"/>
            <a:chExt cx="6288135" cy="1268806"/>
          </a:xfrm>
          <a:solidFill>
            <a:schemeClr val="tx2">
              <a:lumMod val="50000"/>
              <a:lumOff val="5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1502264" y="1072838"/>
              <a:ext cx="6265647" cy="1216800"/>
            </a:xfrm>
            <a:prstGeom prst="roundRect">
              <a:avLst/>
            </a:prstGeom>
            <a:grpFill/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1643550" y="1222109"/>
              <a:ext cx="6146849" cy="111953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eaLnBrk="1">
                <a:lnSpc>
                  <a:spcPct val="90000"/>
                </a:lnSpc>
                <a:spcAft>
                  <a:spcPct val="3500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889000" eaLnBrk="1">
                <a:lnSpc>
                  <a:spcPct val="90000"/>
                </a:lnSpc>
                <a:spcAft>
                  <a:spcPct val="3500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Прочие межбюджетные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трансферты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(субсидии, иные МБТ)</a:t>
              </a:r>
            </a:p>
            <a:p>
              <a:pPr algn="ctr" defTabSz="889000" eaLnBrk="1">
                <a:lnSpc>
                  <a:spcPct val="90000"/>
                </a:lnSpc>
                <a:spcAft>
                  <a:spcPct val="3500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2025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год-0,0 тыс.руб.;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2026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год- 0,0 тыс.руб.; </a:t>
              </a:r>
            </a:p>
            <a:p>
              <a:pPr algn="ctr" defTabSz="889000" eaLnBrk="1">
                <a:lnSpc>
                  <a:spcPct val="90000"/>
                </a:lnSpc>
                <a:spcAft>
                  <a:spcPct val="3500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2027 </a:t>
              </a:r>
              <a:r>
                <a: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год-0,0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тыс.руб.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defTabSz="889000" eaLnBrk="1">
                <a:lnSpc>
                  <a:spcPct val="90000"/>
                </a:lnSpc>
                <a:spcAft>
                  <a:spcPct val="3500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defRPr/>
              </a:pPr>
              <a:r>
                <a:rPr lang="ru-RU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8438" name="Picture 20" descr="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963" y="2428869"/>
            <a:ext cx="102446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8439" name="Picture 22" descr="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413" y="4097720"/>
            <a:ext cx="103293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1644651" y="317500"/>
            <a:ext cx="949113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0"/>
              </a:spcBef>
              <a:defRPr/>
            </a:pPr>
            <a:r>
              <a:rPr lang="ru-RU" sz="2400" b="1" kern="0" dirty="0">
                <a:latin typeface="Bookman Old Style" pitchFamily="18" charset="0"/>
                <a:cs typeface="Times New Roman" pitchFamily="18" charset="0"/>
              </a:rPr>
              <a:t>МУНИЦИПАЛЬНЫЙ ДОЛГ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203332" y="1052736"/>
            <a:ext cx="10720785" cy="936104"/>
          </a:xfrm>
          <a:prstGeom prst="homePlate">
            <a:avLst/>
          </a:prstGeom>
          <a:solidFill>
            <a:schemeClr val="bg2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u="sng" dirty="0">
                <a:solidFill>
                  <a:schemeClr val="tx1"/>
                </a:solidFill>
                <a:latin typeface="Bookman Old Style" panose="02050604050505020204" pitchFamily="18" charset="0"/>
              </a:rPr>
              <a:t>Муниципальный долг </a:t>
            </a:r>
            <a:r>
              <a:rPr lang="ru-RU" dirty="0">
                <a:solidFill>
                  <a:schemeClr val="tx1"/>
                </a:solidFill>
                <a:latin typeface="Bookman Old Style" panose="02050604050505020204" pitchFamily="18" charset="0"/>
              </a:rPr>
              <a:t>– обязательства по возврату взятых </a:t>
            </a: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Bookman Old Style" panose="02050604050505020204" pitchFamily="18" charset="0"/>
              </a:rPr>
              <a:t>в долг денежных средств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9933" y="3435903"/>
            <a:ext cx="7654260" cy="17932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Прямоугольник 10"/>
          <p:cNvSpPr/>
          <p:nvPr/>
        </p:nvSpPr>
        <p:spPr>
          <a:xfrm>
            <a:off x="575733" y="3614738"/>
            <a:ext cx="8113184" cy="1477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u="sng" dirty="0">
                <a:latin typeface="Bookman Old Style" panose="02050604050505020204" pitchFamily="18" charset="0"/>
              </a:rPr>
              <a:t>Способы заимствований: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ru-RU" dirty="0">
                <a:latin typeface="Bookman Old Style" panose="02050604050505020204" pitchFamily="18" charset="0"/>
              </a:rPr>
              <a:t>привлечение кредитов из областного </a:t>
            </a:r>
          </a:p>
          <a:p>
            <a:pPr>
              <a:defRPr/>
            </a:pPr>
            <a:r>
              <a:rPr lang="ru-RU" dirty="0">
                <a:latin typeface="Bookman Old Style" panose="02050604050505020204" pitchFamily="18" charset="0"/>
              </a:rPr>
              <a:t>бюджета (бюджетный кредит);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ru-RU" dirty="0">
                <a:latin typeface="Bookman Old Style" panose="02050604050505020204" pitchFamily="18" charset="0"/>
              </a:rPr>
              <a:t>привлечение кредитов банков </a:t>
            </a:r>
          </a:p>
          <a:p>
            <a:pPr>
              <a:defRPr/>
            </a:pPr>
            <a:r>
              <a:rPr lang="ru-RU" dirty="0">
                <a:latin typeface="Bookman Old Style" panose="02050604050505020204" pitchFamily="18" charset="0"/>
              </a:rPr>
              <a:t>(коммерческие кредиты)</a:t>
            </a:r>
          </a:p>
        </p:txBody>
      </p:sp>
      <p:sp>
        <p:nvSpPr>
          <p:cNvPr id="24589" name="AutoShape 60"/>
          <p:cNvSpPr>
            <a:spLocks noChangeArrowheads="1"/>
          </p:cNvSpPr>
          <p:nvPr/>
        </p:nvSpPr>
        <p:spPr bwMode="gray">
          <a:xfrm rot="10800000">
            <a:off x="719667" y="2206625"/>
            <a:ext cx="11040533" cy="876300"/>
          </a:xfrm>
          <a:prstGeom prst="homePlate">
            <a:avLst>
              <a:gd name="adj" fmla="val 41997"/>
            </a:avLst>
          </a:prstGeom>
          <a:solidFill>
            <a:srgbClr val="ADF42C"/>
          </a:solidFill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eaLnBrk="1" hangingPunct="1"/>
            <a:r>
              <a:rPr lang="ru-RU" altLang="ru-RU" b="1">
                <a:latin typeface="Bookman Old Style" pitchFamily="18" charset="0"/>
              </a:rPr>
              <a:t>       </a:t>
            </a:r>
          </a:p>
          <a:p>
            <a:pPr eaLnBrk="1" hangingPunct="1"/>
            <a:endParaRPr lang="ru-RU" altLang="ru-RU" b="1">
              <a:latin typeface="Bookman Old Style" pitchFamily="18" charset="0"/>
            </a:endParaRPr>
          </a:p>
        </p:txBody>
      </p:sp>
      <p:sp>
        <p:nvSpPr>
          <p:cNvPr id="24590" name="Прямоугольник 37"/>
          <p:cNvSpPr>
            <a:spLocks noChangeArrowheads="1"/>
          </p:cNvSpPr>
          <p:nvPr/>
        </p:nvSpPr>
        <p:spPr bwMode="auto">
          <a:xfrm>
            <a:off x="1200151" y="2293939"/>
            <a:ext cx="1075266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ru-RU" altLang="ru-RU" u="sng">
                <a:latin typeface="Bookman Old Style" pitchFamily="18" charset="0"/>
              </a:rPr>
              <a:t>Цель заимствований</a:t>
            </a:r>
            <a:r>
              <a:rPr lang="ru-RU" altLang="ru-RU">
                <a:latin typeface="Bookman Old Style" pitchFamily="18" charset="0"/>
              </a:rPr>
              <a:t>: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ru-RU" altLang="ru-RU">
                <a:latin typeface="Bookman Old Style" pitchFamily="18" charset="0"/>
              </a:rPr>
              <a:t>финансирование дефицита бюджета муниципального района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03445" y="5373216"/>
            <a:ext cx="9889099" cy="1224136"/>
          </a:xfrm>
          <a:prstGeom prst="roundRect">
            <a:avLst>
              <a:gd name="adj" fmla="val 18777"/>
            </a:avLst>
          </a:prstGeom>
          <a:solidFill>
            <a:schemeClr val="bg1">
              <a:lumMod val="95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42900" algn="just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571500" algn="l"/>
              </a:tabLst>
            </a:pPr>
            <a:r>
              <a:rPr altLang="ru-RU" sz="1100" smtClean="0">
                <a:solidFill>
                  <a:schemeClr val="tx1"/>
                </a:solidFill>
                <a:cs typeface="Times New Roman" pitchFamily="18" charset="0"/>
              </a:rPr>
              <a:t>Программой муниципальных внутренних заимствований Шербакульского муниципального района на 2025 год и на плановый период 2026 и 2027 годов новые заимствования в 2025 году и в плановом периоде 2026 и 2027 годов осуществлять не планируется.</a:t>
            </a:r>
            <a:endParaRPr altLang="ru-RU" sz="1100" smtClean="0">
              <a:solidFill>
                <a:schemeClr val="tx1"/>
              </a:solidFill>
            </a:endParaRPr>
          </a:p>
          <a:p>
            <a:pPr indent="342900" algn="just">
              <a:tabLst>
                <a:tab pos="571500" algn="l"/>
              </a:tabLst>
            </a:pPr>
            <a:r>
              <a:rPr altLang="ru-RU" sz="1100" smtClean="0">
                <a:solidFill>
                  <a:schemeClr val="tx1"/>
                </a:solidFill>
                <a:cs typeface="Times New Roman" pitchFamily="18" charset="0"/>
              </a:rPr>
              <a:t>Муниципальные гарантии Шербакульского муниципального района в 2025 году и в плановом периоде 2026 и 2027 годов не предоставляются.</a:t>
            </a:r>
            <a:endParaRPr altLang="ru-RU" sz="1100" smtClean="0">
              <a:solidFill>
                <a:schemeClr val="tx1"/>
              </a:solidFill>
            </a:endParaRPr>
          </a:p>
          <a:p>
            <a:pPr indent="342900" algn="just">
              <a:tabLst>
                <a:tab pos="571500" algn="l"/>
              </a:tabLst>
            </a:pPr>
            <a:r>
              <a:rPr altLang="ru-RU" sz="1100" smtClean="0">
                <a:solidFill>
                  <a:schemeClr val="tx1"/>
                </a:solidFill>
                <a:cs typeface="Times New Roman" pitchFamily="18" charset="0"/>
              </a:rPr>
              <a:t>Внешние заимствования Шербакульским муниципальным районом Омской области в 2025 году и в плановом периоде 2026 и 2027 годов не осуществляются.</a:t>
            </a:r>
            <a:endParaRPr altLang="ru-RU" sz="1100" dirty="0">
              <a:solidFill>
                <a:schemeClr val="tx1"/>
              </a:solidFill>
            </a:endParaRPr>
          </a:p>
        </p:txBody>
      </p:sp>
      <p:pic>
        <p:nvPicPr>
          <p:cNvPr id="33794" name="Picture 2" descr="C:\Users\user\Desktop\14092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204" y="3167328"/>
            <a:ext cx="4271797" cy="2205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575733" y="285751"/>
            <a:ext cx="11044805" cy="95885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ru-RU" altLang="ru-RU" sz="1800" i="1" dirty="0" smtClean="0">
                <a:solidFill>
                  <a:srgbClr val="7030A0"/>
                </a:solidFill>
              </a:rPr>
              <a:t>сведения о расходах с учетом интересов целевых групп, в том числе: численность представителей целевой группы, меры муниципальной поддержки за счет средств бюджета, объем расходов на поддержку целевой группы</a:t>
            </a:r>
            <a:endParaRPr lang="ru-RU" altLang="ru-RU" sz="1800" dirty="0" smtClean="0">
              <a:solidFill>
                <a:srgbClr val="7030A0"/>
              </a:solidFill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609600" y="2428875"/>
            <a:ext cx="10915651" cy="3238500"/>
          </a:xfrm>
        </p:spPr>
        <p:txBody>
          <a:bodyPr/>
          <a:lstStyle/>
          <a:p>
            <a:pPr algn="just" eaLnBrk="1" hangingPunct="1"/>
            <a:r>
              <a:rPr lang="ru-RU" altLang="ru-RU" sz="2800" i="1" smtClean="0"/>
              <a:t>Расходы с учетом интересов целевых групп из бюджета Шербакульского муниципального района Омской области не производились из-за отсутствия таких групп.</a:t>
            </a:r>
            <a:endParaRPr lang="ru-RU" alt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D:\Мои документы\2011-2018 годы\Фото\Шербакуль с вышки-МТС\№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2343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Заголовок 4"/>
          <p:cNvSpPr txBox="1">
            <a:spLocks/>
          </p:cNvSpPr>
          <p:nvPr/>
        </p:nvSpPr>
        <p:spPr bwMode="auto">
          <a:xfrm>
            <a:off x="1087967" y="280989"/>
            <a:ext cx="10176933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>
              <a:lnSpc>
                <a:spcPct val="93000"/>
              </a:lnSpc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400" b="1">
                <a:latin typeface="Bookman Old Style" pitchFamily="18" charset="0"/>
                <a:cs typeface="Times New Roman" pitchFamily="18" charset="0"/>
              </a:rPr>
              <a:t>КОНТАКТНАЯ ИНФОРМАЦИЯ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9869" y="1052737"/>
            <a:ext cx="12048661" cy="23821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dirty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КОНТАКТЫ ДЛЯ ПОЛУЧЕНИЯ ИНФОРМАЦИИ:</a:t>
            </a:r>
          </a:p>
          <a:p>
            <a:pPr algn="ctr" eaLnBrk="1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dirty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Комитет финансов и контроля </a:t>
            </a:r>
          </a:p>
          <a:p>
            <a:pPr algn="ctr" eaLnBrk="1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dirty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администрации Шербакульского </a:t>
            </a:r>
          </a:p>
          <a:p>
            <a:pPr algn="ctr" eaLnBrk="1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dirty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муниципального района Омской области</a:t>
            </a:r>
          </a:p>
          <a:p>
            <a:pPr algn="ctr" eaLnBrk="1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dirty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646700, Омская область, Шербакульский район, </a:t>
            </a:r>
            <a:endParaRPr lang="en-US" sz="2000" b="1" dirty="0">
              <a:ln w="12700">
                <a:solidFill>
                  <a:schemeClr val="bg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  <a:ea typeface="+mn-ea"/>
              <a:cs typeface="+mn-cs"/>
            </a:endParaRPr>
          </a:p>
          <a:p>
            <a:pPr algn="ctr" eaLnBrk="1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dirty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р.п. Шербакуль, пл. Гуртьева, д. 7</a:t>
            </a:r>
          </a:p>
          <a:p>
            <a:pPr algn="ctr" eaLnBrk="1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dirty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8(38177)21256, 23327</a:t>
            </a:r>
          </a:p>
          <a:p>
            <a:pPr algn="ctr" eaLnBrk="1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000" b="1" dirty="0">
                <a:ln w="12700">
                  <a:solidFill>
                    <a:schemeClr val="bg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  <a:ea typeface="+mn-ea"/>
                <a:cs typeface="+mn-cs"/>
              </a:rPr>
              <a:t>rfo27@minfin.omskportal.ru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12192000" cy="6858000"/>
            <a:chOff x="0" y="0"/>
            <a:chExt cx="6858000" cy="9144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0" y="0"/>
              <a:ext cx="6858000" cy="9144000"/>
            </a:xfrm>
            <a:prstGeom prst="rect">
              <a:avLst/>
            </a:prstGeom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288421" y="216493"/>
              <a:ext cx="6297181" cy="1363347"/>
            </a:xfrm>
            <a:prstGeom prst="rect">
              <a:avLst/>
            </a:prstGeom>
            <a:ln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 defTabSz="449263" eaLnBrk="0" hangingPunct="0"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Char char="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700">
                  <a:solidFill>
                    <a:schemeClr val="tx1"/>
                  </a:solidFill>
                  <a:latin typeface="Georgia" pitchFamily="18" charset="0"/>
                </a:defRPr>
              </a:lvl1pPr>
              <a:lvl2pPr marL="742950" indent="-285750" defTabSz="449263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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200">
                  <a:solidFill>
                    <a:schemeClr val="tx2"/>
                  </a:solidFill>
                  <a:latin typeface="Georgia" pitchFamily="18" charset="0"/>
                </a:defRPr>
              </a:lvl2pPr>
              <a:lvl3pPr marL="1143000" indent="-228600" defTabSz="449263" eaLnBrk="0" hangingPunct="0">
                <a:spcBef>
                  <a:spcPct val="20000"/>
                </a:spcBef>
                <a:buClr>
                  <a:srgbClr val="6BB1C9"/>
                </a:buClr>
                <a:buSzPct val="75000"/>
                <a:buFont typeface="Wingdings 2" pitchFamily="18" charset="2"/>
                <a:buChar char="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Georgia" pitchFamily="18" charset="0"/>
                </a:defRPr>
              </a:lvl3pPr>
              <a:lvl4pPr marL="1600200" indent="-228600" defTabSz="449263" eaLnBrk="0" hangingPunct="0">
                <a:spcBef>
                  <a:spcPct val="20000"/>
                </a:spcBef>
                <a:buClr>
                  <a:srgbClr val="6585CF"/>
                </a:buClr>
                <a:buSzPct val="70000"/>
                <a:buFont typeface="Wingdings" pitchFamily="2" charset="2"/>
                <a:buChar char="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2"/>
                  </a:solidFill>
                  <a:latin typeface="Georgia" pitchFamily="18" charset="0"/>
                </a:defRPr>
              </a:lvl4pPr>
              <a:lvl5pPr marL="2057400" indent="-228600" defTabSz="449263" eaLnBrk="0" hangingPunct="0">
                <a:spcBef>
                  <a:spcPct val="20000"/>
                </a:spcBef>
                <a:buClr>
                  <a:srgbClr val="7E6BC9"/>
                </a:buClr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Georgia" pitchFamily="18" charset="0"/>
                </a:defRPr>
              </a:lvl5pPr>
              <a:lvl6pPr marL="25146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E6BC9"/>
                </a:buClr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Georgia" pitchFamily="18" charset="0"/>
                </a:defRPr>
              </a:lvl6pPr>
              <a:lvl7pPr marL="29718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E6BC9"/>
                </a:buClr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Georgia" pitchFamily="18" charset="0"/>
                </a:defRPr>
              </a:lvl7pPr>
              <a:lvl8pPr marL="34290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E6BC9"/>
                </a:buClr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Georgia" pitchFamily="18" charset="0"/>
                </a:defRPr>
              </a:lvl8pPr>
              <a:lvl9pPr marL="3886200" indent="-228600" defTabSz="449263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E6BC9"/>
                </a:buClr>
                <a:buChar char="•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Georg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r>
                <a:rPr lang="ru-RU" altLang="ru-RU" sz="2400" b="1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anrope" pitchFamily="2" charset="0"/>
                  <a:ea typeface="Microsoft YaHei Light" panose="020B0502040204020203" pitchFamily="34" charset="-122"/>
                </a:rPr>
                <a:t>Несколько фактов </a:t>
              </a:r>
              <a:br>
                <a:rPr lang="ru-RU" altLang="ru-RU" sz="2400" b="1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anrope" pitchFamily="2" charset="0"/>
                  <a:ea typeface="Microsoft YaHei Light" panose="020B0502040204020203" pitchFamily="34" charset="-122"/>
                </a:rPr>
              </a:br>
              <a:r>
                <a:rPr lang="ru-RU" altLang="ru-RU" sz="2400" b="1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anrope" pitchFamily="2" charset="0"/>
                  <a:ea typeface="Microsoft YaHei Light" panose="020B0502040204020203" pitchFamily="34" charset="-122"/>
                </a:rPr>
                <a:t>о муниципальном образовании: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DFF6B0A8-092B-4FE6-2FA4-0F7577238CCB}"/>
              </a:ext>
            </a:extLst>
          </p:cNvPr>
          <p:cNvSpPr txBox="1"/>
          <p:nvPr/>
        </p:nvSpPr>
        <p:spPr>
          <a:xfrm>
            <a:off x="492254" y="1257417"/>
            <a:ext cx="11207492" cy="2677656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  </a:t>
            </a:r>
            <a:r>
              <a:rPr sz="1200" smtClean="0"/>
              <a:t>Шербакульский район – многонациональный район нового заселения. В конце XIX века из казахских пастбищ, признанных излишними, стали нарезаться участки для переселенцев. </a:t>
            </a:r>
          </a:p>
          <a:p>
            <a:pPr algn="just"/>
            <a:r>
              <a:rPr sz="1200" smtClean="0"/>
              <a:t>    Первое крестьянское поселение – Борисовка (современный Шербакуль) – основано в 1893 году. Заселяли его русские и украинские переселенцы.</a:t>
            </a:r>
          </a:p>
          <a:p>
            <a:pPr algn="just"/>
            <a:r>
              <a:rPr sz="1200" smtClean="0"/>
              <a:t>    В 1895 году основана Красноярка, заселенная немецкими колонистами, в 1896 году возникла Максимовка.</a:t>
            </a:r>
          </a:p>
          <a:p>
            <a:pPr algn="just"/>
            <a:r>
              <a:rPr sz="1200" smtClean="0"/>
              <a:t>    Центр - р.п. Шербакуль</a:t>
            </a:r>
          </a:p>
          <a:p>
            <a:pPr algn="just"/>
            <a:r>
              <a:rPr sz="1200" smtClean="0"/>
              <a:t>    Территория - 2,3 тыс. кв. км.</a:t>
            </a:r>
          </a:p>
          <a:p>
            <a:pPr algn="just"/>
            <a:r>
              <a:rPr sz="1200" smtClean="0"/>
              <a:t>    Численность населения на 01.01.2024 г. - 18,7 тыс. человек.</a:t>
            </a:r>
          </a:p>
          <a:p>
            <a:pPr algn="just"/>
            <a:r>
              <a:rPr sz="1200" smtClean="0"/>
              <a:t>    Плотность населения - 9 человек на кв. км.</a:t>
            </a:r>
          </a:p>
          <a:p>
            <a:pPr algn="just"/>
            <a:r>
              <a:rPr sz="1200" smtClean="0"/>
              <a:t>    Расстояние до областного центра - 91 км.</a:t>
            </a:r>
          </a:p>
          <a:p>
            <a:r>
              <a:rPr sz="1200" smtClean="0"/>
              <a:t>    Административно-территориальное деление:</a:t>
            </a:r>
          </a:p>
          <a:p>
            <a:r>
              <a:rPr sz="1200" smtClean="0"/>
              <a:t>сельские поселения -9 (Александровское, Бабежское, Борисовское, Екатеринославское, Изюмовское, Красноярское, Кутузовское, Максимовское, Славянское),</a:t>
            </a:r>
          </a:p>
          <a:p>
            <a:pPr algn="just"/>
            <a:r>
              <a:rPr sz="1200" smtClean="0"/>
              <a:t>городское поселение - Шербакульское.</a:t>
            </a:r>
            <a:endParaRPr lang="ru-RU" sz="1200" b="0" i="0" dirty="0">
              <a:solidFill>
                <a:schemeClr val="bg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1026" name="Picture 2" descr="C:\Users\BochkovaOV\Desktop\tserkov_na_ulitse_Lenina-vid_s_vysot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645" y="3922520"/>
            <a:ext cx="11784650" cy="29354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24214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5326EB88-BB9C-4634-96BB-5994F90EB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6424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4B23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термины и определения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656" y="1076771"/>
            <a:ext cx="11203537" cy="5247118"/>
          </a:xfr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ru-RU" sz="2000" dirty="0"/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 бюджета -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поступающие в бюджет денежные средства в безвозмездном и безвозвратном порядке за исключением средств, являющихся источниками финансирования дефицита бюджета;</a:t>
            </a:r>
          </a:p>
          <a:p>
            <a:pPr algn="just">
              <a:buClr>
                <a:srgbClr val="FF0000"/>
              </a:buClr>
            </a:pP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бюджета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выплачиваемые из бюджета денежные средства в соответствии с установленными полномочиями по расходными обязательствами.</a:t>
            </a:r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Условно утверждаемые расходы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-не распределенные в плановом периоде в соответствии с классификацией расходов бюджетов бюджетные ассигнования;</a:t>
            </a:r>
            <a:endParaRPr lang="ru-RU" sz="56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Дефицит бюджета -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превышение расходов бюджета над его доходами; </a:t>
            </a:r>
            <a:endParaRPr lang="ru-RU" sz="56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Профицит бюджета -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превышение доходов бюджета над его расходами; </a:t>
            </a:r>
            <a:endParaRPr lang="ru-RU" sz="56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 долг -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обязательства по возврату взятых в долг денежных средств</a:t>
            </a:r>
            <a:endParaRPr lang="ru-RU" sz="56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трансферты -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средства, предоставляемые одним бюджетом бюджетной системы Российской Федерации другому бюджету бюджетной системы Российской Федерации;</a:t>
            </a:r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Бюджетные инвестиции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бюджетные средства, направляемые на создание или увеличение за счет средств бюджета стоимости государственного (муниципального) имущества; </a:t>
            </a:r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гарантия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вид долгового обязательства, в силу которого муниципальное образование (гарант) обязаны при наступлении предусмотренного в гарантии события (гарантийного случая) уплатить лицу, в пользу которого предоставлена гарантия (бенефициару), по его письменному требованию определенную в обязательстве денежную сумму за счет средств бюджета и в соответствии с условиями даваемого гарантом обязательства отвечать за исполнение третьим лицом (принципалом) его обязательств перед бенефициаром; </a:t>
            </a:r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задание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документ, устанавливающий требования к составу, качеству и (или) объему (содержанию), условиям, порядку и результатам оказания муниципальных услуг (выполнения работ); </a:t>
            </a:r>
            <a:endParaRPr lang="ru-RU" sz="43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FF0000"/>
              </a:buClr>
            </a:pPr>
            <a:r>
              <a:rPr lang="ru-RU" sz="56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программа </a:t>
            </a:r>
            <a:r>
              <a:rPr lang="ru-RU" sz="5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 муниципального образования</a:t>
            </a:r>
          </a:p>
          <a:p>
            <a:pPr marL="0" indent="0" algn="just">
              <a:buClr>
                <a:srgbClr val="FF0000"/>
              </a:buClr>
              <a:buNone/>
            </a:pPr>
            <a:endParaRPr lang="ru-RU" sz="4300" i="1" dirty="0">
              <a:solidFill>
                <a:srgbClr val="4B23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7210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236CD176-10B4-4D9D-9BB2-D7130908C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8392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составления и утверждения бюджета </a:t>
            </a:r>
            <a:r>
              <a:rPr lang="ru-RU" sz="20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Шербакульского</a:t>
            </a:r>
            <a:r>
              <a:rPr lang="ru-RU" sz="2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муниципального района Омской области</a:t>
            </a:r>
            <a:endParaRPr lang="ru-RU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2227" y="2852937"/>
            <a:ext cx="9048813" cy="1074989"/>
          </a:xfr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100000">
                <a:schemeClr val="accent3">
                  <a:tint val="60000"/>
                  <a:satMod val="120000"/>
                </a:schemeClr>
              </a:gs>
              <a:gs pos="100000">
                <a:schemeClr val="accent3">
                  <a:tint val="90000"/>
                  <a:alpha val="100000"/>
                  <a:lumMod val="90000"/>
                </a:schemeClr>
              </a:gs>
            </a:gsLst>
            <a:lin ang="27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pPr marL="0" lvl="8" indent="92075" algn="just">
              <a:buNone/>
            </a:pPr>
            <a:r>
              <a:rPr lang="ru-RU" sz="1400" dirty="0">
                <a:solidFill>
                  <a:srgbClr val="0000FF"/>
                </a:solidFill>
              </a:rPr>
              <a:t>Проект бюджета муниципального образования формируется </a:t>
            </a:r>
            <a:r>
              <a:rPr lang="ru-RU" sz="1400" dirty="0" smtClean="0">
                <a:solidFill>
                  <a:srgbClr val="0000FF"/>
                </a:solidFill>
              </a:rPr>
              <a:t>комитетом финансов и контроля </a:t>
            </a:r>
            <a:r>
              <a:rPr lang="ru-RU" sz="1400" dirty="0">
                <a:solidFill>
                  <a:srgbClr val="0000FF"/>
                </a:solidFill>
              </a:rPr>
              <a:t>в порядке, утвержденном </a:t>
            </a:r>
            <a:r>
              <a:rPr lang="ru-RU" sz="1400" dirty="0" smtClean="0">
                <a:solidFill>
                  <a:srgbClr val="0000FF"/>
                </a:solidFill>
              </a:rPr>
              <a:t>распоряжением Главы </a:t>
            </a:r>
            <a:r>
              <a:rPr lang="ru-RU" sz="1400" dirty="0" err="1" smtClean="0">
                <a:solidFill>
                  <a:srgbClr val="0000FF"/>
                </a:solidFill>
              </a:rPr>
              <a:t>Шербакульского</a:t>
            </a:r>
            <a:r>
              <a:rPr lang="ru-RU" sz="1400" dirty="0" smtClean="0">
                <a:solidFill>
                  <a:srgbClr val="0000FF"/>
                </a:solidFill>
              </a:rPr>
              <a:t> муниципального района Омской области </a:t>
            </a:r>
            <a:r>
              <a:rPr lang="ru-RU" sz="1400" dirty="0">
                <a:solidFill>
                  <a:srgbClr val="0000FF"/>
                </a:solidFill>
              </a:rPr>
              <a:t>от </a:t>
            </a:r>
            <a:r>
              <a:rPr lang="ru-RU" sz="1400" dirty="0" smtClean="0">
                <a:solidFill>
                  <a:srgbClr val="0000FF"/>
                </a:solidFill>
              </a:rPr>
              <a:t>19.06.2024 № 49-р «О </a:t>
            </a:r>
            <a:r>
              <a:rPr lang="ru-RU" sz="1400" dirty="0">
                <a:solidFill>
                  <a:srgbClr val="0000FF"/>
                </a:solidFill>
              </a:rPr>
              <a:t>порядке составления проекта бюджета </a:t>
            </a:r>
            <a:r>
              <a:rPr lang="ru-RU" sz="1400" dirty="0" err="1" smtClean="0">
                <a:solidFill>
                  <a:srgbClr val="0000FF"/>
                </a:solidFill>
              </a:rPr>
              <a:t>Шербакульского</a:t>
            </a:r>
            <a:r>
              <a:rPr lang="ru-RU" sz="1400" dirty="0" smtClean="0">
                <a:solidFill>
                  <a:srgbClr val="0000FF"/>
                </a:solidFill>
              </a:rPr>
              <a:t> муниципального района Омской области на 2025 год  и на плановый период 2026 и 2027 годов»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9897" y="2786058"/>
            <a:ext cx="2238807" cy="1074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4B23BD"/>
                </a:solidFill>
              </a:rPr>
              <a:t>Составление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4B23BD"/>
                </a:solidFill>
              </a:rPr>
              <a:t>проекта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4B23BD"/>
                </a:solidFill>
              </a:rPr>
              <a:t>бюджета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9350" y="4071942"/>
            <a:ext cx="2237125" cy="15893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4B23BD"/>
                </a:solidFill>
              </a:rPr>
              <a:t>Рассмотрение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4B23BD"/>
                </a:solidFill>
              </a:rPr>
              <a:t>проекта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4B23BD"/>
                </a:solidFill>
              </a:rPr>
              <a:t>бюджета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9350" y="5805264"/>
            <a:ext cx="2237125" cy="9670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4B23BD"/>
                </a:solidFill>
              </a:rPr>
              <a:t>Утверждение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4B23BD"/>
                </a:solidFill>
              </a:rPr>
              <a:t>проекта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4B23BD"/>
                </a:solidFill>
              </a:rPr>
              <a:t>бюджета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2762227" y="4071942"/>
            <a:ext cx="9048813" cy="143155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100000">
                <a:schemeClr val="accent3">
                  <a:tint val="60000"/>
                  <a:satMod val="120000"/>
                  <a:lumMod val="60000"/>
                  <a:lumOff val="40000"/>
                </a:schemeClr>
              </a:gs>
              <a:gs pos="100000">
                <a:schemeClr val="accent3">
                  <a:tint val="90000"/>
                  <a:alpha val="100000"/>
                  <a:lumMod val="90000"/>
                </a:schemeClr>
              </a:gs>
            </a:gsLst>
            <a:lin ang="5400000" scaled="0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lvl="8" indent="92075" algn="just">
              <a:spcBef>
                <a:spcPts val="384"/>
              </a:spcBef>
              <a:buClr>
                <a:schemeClr val="accent1"/>
              </a:buClr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Администрация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Шербакульского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муниципального района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вносит проект бюджета на рассмотрение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Совета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Шербакульского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муниципального района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позднее 15 ноября текущего года.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Совет направляет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проект бюджета для проверки и подготовки заключения в </a:t>
            </a:r>
            <a:r>
              <a:rPr sz="1400" smtClean="0">
                <a:solidFill>
                  <a:srgbClr val="0000FF"/>
                </a:solidFill>
              </a:rPr>
              <a:t>комиссию по бюджетным проектировкам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ru-RU" sz="1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Проект бюджета публикуется на сайте муниципального образования для публичного обсуждения, жители приглашаются на публичные слушания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2762227" y="5794514"/>
            <a:ext cx="9048813" cy="977755"/>
          </a:xfrm>
          <a:prstGeom prst="rect">
            <a:avLst/>
          </a:prstGeom>
          <a:gradFill>
            <a:gsLst>
              <a:gs pos="0">
                <a:schemeClr val="accent3">
                  <a:tint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  <a:gs pos="100000">
                <a:schemeClr val="accent3">
                  <a:tint val="90000"/>
                  <a:alpha val="100000"/>
                  <a:lumMod val="9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lvl="8" algn="just">
              <a:spcBef>
                <a:spcPts val="384"/>
              </a:spcBef>
              <a:buClr>
                <a:schemeClr val="accent1"/>
              </a:buClr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Проект бюджета утверждается </a:t>
            </a:r>
            <a:r>
              <a:rPr sz="1400" smtClean="0">
                <a:solidFill>
                  <a:srgbClr val="0000FF"/>
                </a:solidFill>
              </a:rPr>
              <a:t>решением Совета Шербакульского муниципального района Омской области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1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подлежит 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публикации в бюллетене «</a:t>
            </a:r>
            <a:r>
              <a:rPr kumimoji="0" lang="ru-RU" sz="1400" b="0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Шербакульский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муниципальный вестник» и </a:t>
            </a:r>
            <a:r>
              <a:rPr kumimoji="0" lang="ru-RU" sz="14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официальном сайте администрации муниципального образования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6937D22-5110-4320-A94E-AB554251AE83}"/>
              </a:ext>
            </a:extLst>
          </p:cNvPr>
          <p:cNvSpPr txBox="1"/>
          <p:nvPr/>
        </p:nvSpPr>
        <p:spPr>
          <a:xfrm>
            <a:off x="335360" y="1196752"/>
            <a:ext cx="11475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u="sng" dirty="0"/>
              <a:t>Нормативные правовые акты, определяющие основу для составления проекта бюджета:</a:t>
            </a:r>
          </a:p>
          <a:p>
            <a:endParaRPr lang="ru-RU" sz="1600" b="1" i="1" dirty="0"/>
          </a:p>
          <a:p>
            <a:pPr marL="285750" indent="-285750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600" b="1" i="1" dirty="0"/>
              <a:t>Бюджетное послание Президента Российской Федерации;</a:t>
            </a:r>
          </a:p>
          <a:p>
            <a:pPr marL="285750" indent="-285750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600" b="1" i="1" dirty="0"/>
              <a:t>Прогноз социально-экономического развития муниципального </a:t>
            </a:r>
            <a:r>
              <a:rPr lang="ru-RU" sz="1600" b="1" i="1" dirty="0" smtClean="0"/>
              <a:t>района;</a:t>
            </a:r>
            <a:endParaRPr lang="ru-RU" sz="1600" b="1" i="1" dirty="0"/>
          </a:p>
          <a:p>
            <a:pPr marL="285750" indent="-285750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600" b="1" i="1" dirty="0"/>
              <a:t>Основные направления бюджетной и налоговой политики муниципального </a:t>
            </a:r>
            <a:r>
              <a:rPr lang="ru-RU" sz="1600" b="1" i="1" dirty="0" smtClean="0"/>
              <a:t>района;</a:t>
            </a:r>
            <a:endParaRPr lang="ru-RU" sz="1600" b="1" i="1" dirty="0"/>
          </a:p>
          <a:p>
            <a:pPr marL="285750" indent="-285750">
              <a:buClr>
                <a:srgbClr val="FF0000"/>
              </a:buClr>
              <a:buFont typeface="Arial" pitchFamily="34" charset="0"/>
              <a:buChar char="•"/>
            </a:pPr>
            <a:r>
              <a:rPr lang="ru-RU" sz="1600" b="1" i="1" dirty="0"/>
              <a:t>Муниципальные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xmlns="" val="877210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8275" y="529838"/>
            <a:ext cx="11168304" cy="4187441"/>
          </a:xfrm>
          <a:prstGeom prst="rect">
            <a:avLst/>
          </a:prstGeom>
        </p:spPr>
        <p:txBody>
          <a:bodyPr wrap="square" lIns="0" tIns="42332" rIns="0" bIns="42332" numCol="1" spcCol="216000" anchor="ctr" anchorCtr="1">
            <a:normAutofit/>
          </a:bodyPr>
          <a:lstStyle/>
          <a:p>
            <a:pPr algn="just"/>
            <a:r>
              <a:rPr lang="ru-RU" sz="1700" i="1" dirty="0">
                <a:solidFill>
                  <a:schemeClr val="bg1"/>
                </a:solidFill>
              </a:rPr>
              <a:t>	</a:t>
            </a:r>
            <a:r>
              <a:rPr lang="ru-RU" altLang="ru-RU" sz="1600" i="1" u="sng" dirty="0">
                <a:cs typeface="Times New Roman" panose="02020603050405020304" pitchFamily="18" charset="0"/>
              </a:rPr>
              <a:t>Публичные слушания</a:t>
            </a:r>
            <a:r>
              <a:rPr lang="ru-RU" altLang="ru-RU" sz="1600" b="1" i="1" dirty="0">
                <a:cs typeface="Times New Roman" panose="02020603050405020304" pitchFamily="18" charset="0"/>
              </a:rPr>
              <a:t> </a:t>
            </a:r>
            <a:r>
              <a:rPr lang="ru-RU" altLang="ru-RU" sz="1600" i="1" dirty="0">
                <a:cs typeface="Times New Roman" panose="02020603050405020304" pitchFamily="18" charset="0"/>
              </a:rPr>
              <a:t>- форма участия населения в  осуществлении местного самоуправления. Публичные слушания  проводятся с целью выявления мнения населения, в данном случае, по проекту  бюджета </a:t>
            </a:r>
            <a:r>
              <a:rPr lang="ru-RU" altLang="ru-RU" sz="1600" i="1" dirty="0" err="1" smtClean="0">
                <a:cs typeface="Times New Roman" panose="02020603050405020304" pitchFamily="18" charset="0"/>
              </a:rPr>
              <a:t>Шербакульского</a:t>
            </a:r>
            <a:r>
              <a:rPr lang="ru-RU" altLang="ru-RU" sz="1600" i="1" dirty="0" smtClean="0">
                <a:cs typeface="Times New Roman" panose="02020603050405020304" pitchFamily="18" charset="0"/>
              </a:rPr>
              <a:t> </a:t>
            </a:r>
            <a:r>
              <a:rPr lang="ru-RU" altLang="ru-RU" sz="1600" i="1" dirty="0">
                <a:cs typeface="Times New Roman" panose="02020603050405020304" pitchFamily="18" charset="0"/>
              </a:rPr>
              <a:t>муниципального </a:t>
            </a:r>
            <a:r>
              <a:rPr lang="ru-RU" altLang="ru-RU" sz="1600" i="1" dirty="0" smtClean="0">
                <a:cs typeface="Times New Roman" panose="02020603050405020304" pitchFamily="18" charset="0"/>
              </a:rPr>
              <a:t>района.</a:t>
            </a:r>
            <a:endParaRPr lang="ru-RU" altLang="ru-RU" sz="1600" i="1" dirty="0"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</a:pPr>
            <a:r>
              <a:rPr lang="ru-RU" altLang="ru-RU" sz="1600" i="1" dirty="0">
                <a:cs typeface="Times New Roman" panose="02020603050405020304" pitchFamily="18" charset="0"/>
              </a:rPr>
              <a:t>	</a:t>
            </a:r>
            <a:r>
              <a:rPr lang="ru-RU" altLang="ru-RU" sz="1600" i="1" u="sng" dirty="0">
                <a:cs typeface="Times New Roman" panose="02020603050405020304" pitchFamily="18" charset="0"/>
              </a:rPr>
              <a:t>Каждый житель вправе </a:t>
            </a:r>
            <a:r>
              <a:rPr lang="ru-RU" altLang="ru-RU" sz="1600" i="1" dirty="0">
                <a:cs typeface="Times New Roman" panose="02020603050405020304" pitchFamily="18" charset="0"/>
              </a:rPr>
              <a:t>высказать свое мнение по проекту  бюджета, представить письменные предложения и замечания  для включения их в протокол публичных слушаний.</a:t>
            </a:r>
          </a:p>
          <a:p>
            <a:pPr algn="just">
              <a:lnSpc>
                <a:spcPts val="2000"/>
              </a:lnSpc>
            </a:pPr>
            <a:r>
              <a:rPr lang="ru-RU" altLang="ru-RU" sz="1600" i="1" dirty="0">
                <a:cs typeface="Times New Roman" panose="02020603050405020304" pitchFamily="18" charset="0"/>
              </a:rPr>
              <a:t>	</a:t>
            </a:r>
            <a:r>
              <a:rPr lang="ru-RU" altLang="ru-RU" sz="1600" i="1" u="sng" dirty="0">
                <a:cs typeface="Times New Roman" panose="02020603050405020304" pitchFamily="18" charset="0"/>
              </a:rPr>
              <a:t>Результат публичных слушаний</a:t>
            </a:r>
            <a:r>
              <a:rPr lang="ru-RU" altLang="ru-RU" sz="1600" i="1" dirty="0">
                <a:cs typeface="Times New Roman" panose="02020603050405020304" pitchFamily="18" charset="0"/>
              </a:rPr>
              <a:t> - заключение, в котором  отражаются выраженные позиции жителей и рекомендации, сформулированные по результатам публичных  слушаний. Заключение о результатах публичных слушаний подлежит  опубликованию.</a:t>
            </a:r>
          </a:p>
          <a:p>
            <a:pPr>
              <a:spcBef>
                <a:spcPts val="100"/>
              </a:spcBef>
            </a:pPr>
            <a:r>
              <a:rPr lang="ru-RU" altLang="ru-RU" sz="1600" i="1" dirty="0">
                <a:latin typeface="Trebuchet MS" panose="020B0603020202020204" pitchFamily="34" charset="0"/>
              </a:rPr>
              <a:t>	</a:t>
            </a:r>
            <a:r>
              <a:rPr lang="ru-RU" altLang="ru-RU" sz="1600" i="1" dirty="0"/>
              <a:t>Приглашаем жителей принять участие в ежегодном* общественном обсуждении проекта бюджета на публичных слушаниях, которые проходят в зале заседаний администрации по адресу: </a:t>
            </a:r>
            <a:r>
              <a:rPr lang="ru-RU" altLang="ru-RU" sz="1600" i="1" dirty="0" smtClean="0"/>
              <a:t>р.п.Шербакуль, пл. </a:t>
            </a:r>
            <a:r>
              <a:rPr altLang="ru-RU" sz="1600" i="1" smtClean="0"/>
              <a:t>Г</a:t>
            </a:r>
            <a:r>
              <a:rPr lang="ru-RU" altLang="ru-RU" sz="1600" i="1" dirty="0" smtClean="0"/>
              <a:t>уртьева,7</a:t>
            </a:r>
            <a:endParaRPr lang="ru-RU" altLang="ru-RU" sz="1600" i="1" dirty="0"/>
          </a:p>
          <a:p>
            <a:pPr algn="just"/>
            <a:endParaRPr lang="ru-RU" altLang="ru-RU" sz="1800" dirty="0">
              <a:cs typeface="Times New Roman" panose="02020603050405020304" pitchFamily="18" charset="0"/>
            </a:endParaRPr>
          </a:p>
          <a:p>
            <a:pPr algn="r"/>
            <a:r>
              <a:rPr lang="ru-RU" sz="1400" i="1" dirty="0"/>
              <a:t>*информирование о времени и дате </a:t>
            </a:r>
          </a:p>
          <a:p>
            <a:pPr algn="r"/>
            <a:r>
              <a:rPr lang="ru-RU" sz="1400" i="1" dirty="0"/>
              <a:t>проведения осуществляется: </a:t>
            </a:r>
          </a:p>
          <a:p>
            <a:pPr algn="r"/>
            <a:r>
              <a:rPr lang="ru-RU" sz="1400" i="1" dirty="0"/>
              <a:t>на сайте </a:t>
            </a:r>
            <a:r>
              <a:rPr lang="ru-RU" sz="1400" i="1" dirty="0" smtClean="0"/>
              <a:t>района,</a:t>
            </a:r>
            <a:endParaRPr lang="ru-RU" sz="1400" i="1" dirty="0"/>
          </a:p>
          <a:p>
            <a:pPr algn="r"/>
            <a:r>
              <a:rPr lang="ru-RU" sz="1400" i="1" dirty="0"/>
              <a:t>через местные СМИ</a:t>
            </a:r>
            <a:r>
              <a:rPr lang="ru-RU" sz="1400" i="1" dirty="0">
                <a:solidFill>
                  <a:schemeClr val="bg1"/>
                </a:solidFill>
              </a:rPr>
              <a:t>. </a:t>
            </a:r>
          </a:p>
          <a:p>
            <a:pPr algn="r"/>
            <a:r>
              <a:rPr lang="ru-RU" sz="11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.</a:t>
            </a:r>
            <a:r>
              <a:rPr lang="ru-RU" altLang="ru-RU" sz="11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275" y="230735"/>
            <a:ext cx="11168304" cy="369332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ctr"/>
            <a:r>
              <a:rPr lang="ru-RU" i="1" dirty="0">
                <a:solidFill>
                  <a:srgbClr val="7030A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ru-RU" dirty="0">
                <a:solidFill>
                  <a:srgbClr val="7030A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ДЛЯ ЧЕГО ПРОВОДЯТСЯ ПУБЛИЧНЫЕ СЛУШАНИЯ</a:t>
            </a:r>
            <a:endParaRPr lang="ru-RU" sz="400" dirty="0">
              <a:solidFill>
                <a:srgbClr val="7030A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2CEFAC3-C29D-4A89-8279-A5053EE70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07" y="3539068"/>
            <a:ext cx="7474326" cy="32121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5642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>
            <a:extLst>
              <a:ext uri="{FF2B5EF4-FFF2-40B4-BE49-F238E27FC236}">
                <a16:creationId xmlns:a16="http://schemas.microsoft.com/office/drawing/2014/main" xmlns="" id="{3C1E2382-A6BC-4E20-8161-2AD14B0A1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841" y="279400"/>
            <a:ext cx="10972800" cy="1216115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7030A0"/>
                </a:solidFill>
              </a:rPr>
              <a:t>Бюджет ( со </a:t>
            </a:r>
            <a:r>
              <a:rPr lang="ru-RU" sz="1800" b="1" dirty="0" err="1">
                <a:solidFill>
                  <a:srgbClr val="7030A0"/>
                </a:solidFill>
              </a:rPr>
              <a:t>старонормандского</a:t>
            </a:r>
            <a:r>
              <a:rPr lang="ru-RU" sz="1800" b="1" dirty="0">
                <a:solidFill>
                  <a:srgbClr val="7030A0"/>
                </a:solidFill>
              </a:rPr>
              <a:t> «</a:t>
            </a:r>
            <a:r>
              <a:rPr lang="en-US" sz="1800" b="1" dirty="0" err="1">
                <a:solidFill>
                  <a:srgbClr val="7030A0"/>
                </a:solidFill>
              </a:rPr>
              <a:t>buogette</a:t>
            </a:r>
            <a:r>
              <a:rPr lang="ru-RU" sz="1800" b="1" dirty="0">
                <a:solidFill>
                  <a:srgbClr val="7030A0"/>
                </a:solidFill>
              </a:rPr>
              <a:t>» – сумка, кошелек)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BCE0B42-DBC2-4506-A3F6-89E5D57B2749}"/>
              </a:ext>
            </a:extLst>
          </p:cNvPr>
          <p:cNvSpPr/>
          <p:nvPr/>
        </p:nvSpPr>
        <p:spPr>
          <a:xfrm>
            <a:off x="3983765" y="1772816"/>
            <a:ext cx="4195531" cy="936104"/>
          </a:xfrm>
          <a:prstGeom prst="rect">
            <a:avLst/>
          </a:prstGeom>
          <a:gradFill>
            <a:gsLst>
              <a:gs pos="10000">
                <a:srgbClr val="CC99FF"/>
              </a:gs>
              <a:gs pos="100000">
                <a:srgbClr val="FAC2F6"/>
              </a:gs>
              <a:gs pos="100000">
                <a:schemeClr val="accent5">
                  <a:tint val="60000"/>
                  <a:satMod val="120000"/>
                </a:schemeClr>
              </a:gs>
              <a:gs pos="100000">
                <a:schemeClr val="accent5">
                  <a:tint val="90000"/>
                  <a:alpha val="100000"/>
                  <a:lumMod val="9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B23BD"/>
                </a:solidFill>
              </a:rPr>
              <a:t>Какие бывают бюджеты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185C2515-3EB5-41C7-8D63-7D7ACDF18C72}"/>
              </a:ext>
            </a:extLst>
          </p:cNvPr>
          <p:cNvSpPr/>
          <p:nvPr/>
        </p:nvSpPr>
        <p:spPr>
          <a:xfrm>
            <a:off x="335360" y="3429000"/>
            <a:ext cx="3360373" cy="1080120"/>
          </a:xfrm>
          <a:prstGeom prst="roundRect">
            <a:avLst/>
          </a:prstGeom>
          <a:gradFill>
            <a:gsLst>
              <a:gs pos="10000">
                <a:srgbClr val="CC99FF"/>
              </a:gs>
              <a:gs pos="100000">
                <a:srgbClr val="FAC2F6"/>
              </a:gs>
              <a:gs pos="100000">
                <a:schemeClr val="accent5">
                  <a:tint val="60000"/>
                  <a:satMod val="120000"/>
                </a:schemeClr>
              </a:gs>
              <a:gs pos="100000">
                <a:schemeClr val="accent5">
                  <a:tint val="90000"/>
                  <a:alpha val="100000"/>
                  <a:lumMod val="9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B23BD"/>
                </a:solidFill>
              </a:rPr>
              <a:t>бюджет предприятия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7045FE60-7F50-43F7-A601-DEF47F00831E}"/>
              </a:ext>
            </a:extLst>
          </p:cNvPr>
          <p:cNvSpPr/>
          <p:nvPr/>
        </p:nvSpPr>
        <p:spPr>
          <a:xfrm>
            <a:off x="4242375" y="3413390"/>
            <a:ext cx="3840427" cy="1080120"/>
          </a:xfrm>
          <a:prstGeom prst="roundRect">
            <a:avLst/>
          </a:prstGeom>
          <a:gradFill>
            <a:gsLst>
              <a:gs pos="10000">
                <a:srgbClr val="CC99FF"/>
              </a:gs>
              <a:gs pos="100000">
                <a:srgbClr val="FAC2F6"/>
              </a:gs>
              <a:gs pos="100000">
                <a:schemeClr val="accent5">
                  <a:tint val="60000"/>
                  <a:satMod val="120000"/>
                </a:schemeClr>
              </a:gs>
              <a:gs pos="100000">
                <a:schemeClr val="accent5">
                  <a:tint val="90000"/>
                  <a:alpha val="100000"/>
                  <a:lumMod val="9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B23BD"/>
                </a:solidFill>
              </a:rPr>
              <a:t>Бюджеты публично-правовых образований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18F5A608-34B2-4085-AF07-A9FAEDB59169}"/>
              </a:ext>
            </a:extLst>
          </p:cNvPr>
          <p:cNvSpPr/>
          <p:nvPr/>
        </p:nvSpPr>
        <p:spPr>
          <a:xfrm>
            <a:off x="8534706" y="3408100"/>
            <a:ext cx="3360373" cy="1080120"/>
          </a:xfrm>
          <a:prstGeom prst="roundRect">
            <a:avLst/>
          </a:prstGeom>
          <a:gradFill>
            <a:gsLst>
              <a:gs pos="10000">
                <a:srgbClr val="CC99FF"/>
              </a:gs>
              <a:gs pos="100000">
                <a:srgbClr val="FAC2F6"/>
              </a:gs>
              <a:gs pos="100000">
                <a:schemeClr val="accent5">
                  <a:tint val="60000"/>
                  <a:satMod val="120000"/>
                </a:schemeClr>
              </a:gs>
              <a:gs pos="100000">
                <a:schemeClr val="accent5">
                  <a:tint val="90000"/>
                  <a:alpha val="100000"/>
                  <a:lumMod val="9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0" dirty="0">
                <a:solidFill>
                  <a:srgbClr val="4B23BD"/>
                </a:solidFill>
                <a:effectLst/>
                <a:latin typeface="YS Text"/>
              </a:rPr>
              <a:t>семейный (личный)</a:t>
            </a:r>
            <a:endParaRPr lang="ru-RU" dirty="0">
              <a:solidFill>
                <a:srgbClr val="4B23BD"/>
              </a:solidFill>
            </a:endParaRPr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xmlns="" id="{A80D883A-C0D4-4C1E-B6CE-809DBF049F82}"/>
              </a:ext>
            </a:extLst>
          </p:cNvPr>
          <p:cNvSpPr/>
          <p:nvPr/>
        </p:nvSpPr>
        <p:spPr>
          <a:xfrm>
            <a:off x="5423926" y="2780928"/>
            <a:ext cx="1344149" cy="64600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xmlns="" id="{1F7D1C2E-4162-4AB0-A563-E1BFF2E762EE}"/>
              </a:ext>
            </a:extLst>
          </p:cNvPr>
          <p:cNvSpPr/>
          <p:nvPr/>
        </p:nvSpPr>
        <p:spPr>
          <a:xfrm rot="2040520">
            <a:off x="3416097" y="2731516"/>
            <a:ext cx="646176" cy="7142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xmlns="" id="{3B6AF401-A1D5-41CD-9E07-476FFB73A207}"/>
              </a:ext>
            </a:extLst>
          </p:cNvPr>
          <p:cNvSpPr/>
          <p:nvPr/>
        </p:nvSpPr>
        <p:spPr>
          <a:xfrm rot="2596330">
            <a:off x="8030895" y="2824778"/>
            <a:ext cx="1007621" cy="475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E5C8044-52E6-484B-B38E-F5D13852F4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5459" y="4404418"/>
            <a:ext cx="796613" cy="68281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46A656CE-7A7F-42A7-850C-F15DA605A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483164">
            <a:off x="5764282" y="4509121"/>
            <a:ext cx="796613" cy="68281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DCC6E06D-823A-45F6-BD8B-DB6BD2D14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9805" y="4425755"/>
            <a:ext cx="877900" cy="640135"/>
          </a:xfrm>
          <a:prstGeom prst="rect">
            <a:avLst/>
          </a:prstGeom>
        </p:spPr>
      </p:pic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xmlns="" id="{1D0EFCCB-1E40-458D-BD16-667562F54A7A}"/>
              </a:ext>
            </a:extLst>
          </p:cNvPr>
          <p:cNvSpPr/>
          <p:nvPr/>
        </p:nvSpPr>
        <p:spPr>
          <a:xfrm>
            <a:off x="719402" y="5087228"/>
            <a:ext cx="2485647" cy="1488420"/>
          </a:xfrm>
          <a:prstGeom prst="roundRect">
            <a:avLst/>
          </a:prstGeom>
          <a:gradFill>
            <a:gsLst>
              <a:gs pos="10000">
                <a:srgbClr val="CC99FF"/>
              </a:gs>
              <a:gs pos="100000">
                <a:srgbClr val="FAC2F6"/>
              </a:gs>
              <a:gs pos="100000">
                <a:schemeClr val="accent5">
                  <a:tint val="60000"/>
                  <a:satMod val="120000"/>
                </a:schemeClr>
              </a:gs>
              <a:gs pos="100000">
                <a:schemeClr val="accent5">
                  <a:tint val="90000"/>
                  <a:alpha val="100000"/>
                  <a:lumMod val="9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B23BD"/>
                </a:solidFill>
              </a:rPr>
              <a:t>Бюджет Российской Федерации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13E53953-8C14-47C8-8360-B603A7CA65F5}"/>
              </a:ext>
            </a:extLst>
          </p:cNvPr>
          <p:cNvSpPr/>
          <p:nvPr/>
        </p:nvSpPr>
        <p:spPr>
          <a:xfrm>
            <a:off x="4751851" y="5373217"/>
            <a:ext cx="2784309" cy="1172763"/>
          </a:xfrm>
          <a:prstGeom prst="roundRect">
            <a:avLst/>
          </a:prstGeom>
          <a:gradFill>
            <a:gsLst>
              <a:gs pos="10000">
                <a:srgbClr val="CC99FF"/>
              </a:gs>
              <a:gs pos="100000">
                <a:srgbClr val="FAC2F6"/>
              </a:gs>
              <a:gs pos="100000">
                <a:schemeClr val="accent5">
                  <a:tint val="60000"/>
                  <a:satMod val="120000"/>
                </a:schemeClr>
              </a:gs>
              <a:gs pos="100000">
                <a:schemeClr val="accent5">
                  <a:tint val="90000"/>
                  <a:alpha val="100000"/>
                  <a:lumMod val="9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B23BD"/>
                </a:solidFill>
              </a:rPr>
              <a:t>Бюджеты субъектов Российской федерации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AF841E3E-5795-435A-998B-40B3731CF4E8}"/>
              </a:ext>
            </a:extLst>
          </p:cNvPr>
          <p:cNvSpPr/>
          <p:nvPr/>
        </p:nvSpPr>
        <p:spPr>
          <a:xfrm>
            <a:off x="9052912" y="5087228"/>
            <a:ext cx="2620579" cy="1458752"/>
          </a:xfrm>
          <a:prstGeom prst="roundRect">
            <a:avLst/>
          </a:prstGeom>
          <a:gradFill>
            <a:gsLst>
              <a:gs pos="10000">
                <a:srgbClr val="CC99FF"/>
              </a:gs>
              <a:gs pos="100000">
                <a:srgbClr val="FAC2F6"/>
              </a:gs>
              <a:gs pos="100000">
                <a:schemeClr val="accent5">
                  <a:tint val="60000"/>
                  <a:satMod val="120000"/>
                </a:schemeClr>
              </a:gs>
              <a:gs pos="100000">
                <a:schemeClr val="accent5">
                  <a:tint val="90000"/>
                  <a:alpha val="100000"/>
                  <a:lumMod val="9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B23BD"/>
                </a:solidFill>
              </a:rPr>
              <a:t>Бюджеты муниципальных образований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3131017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61" y="299103"/>
            <a:ext cx="10972800" cy="9144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Основные характеристики бюджета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D4F4042-193A-4ECA-8935-277D6F821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1" y="1556793"/>
            <a:ext cx="11617291" cy="4569371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F63BEA5-4891-4525-BF00-A559C5192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49" y="1772815"/>
            <a:ext cx="4416492" cy="48245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2DB1EDA-0129-45F2-AD1B-524713E3C674}"/>
              </a:ext>
            </a:extLst>
          </p:cNvPr>
          <p:cNvSpPr txBox="1"/>
          <p:nvPr/>
        </p:nvSpPr>
        <p:spPr>
          <a:xfrm>
            <a:off x="4655841" y="1844825"/>
            <a:ext cx="72007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Доходы - расходы= дефицит(профицит)</a:t>
            </a:r>
          </a:p>
          <a:p>
            <a:endParaRPr lang="ru-RU" sz="2000" dirty="0"/>
          </a:p>
          <a:p>
            <a:pPr algn="ctr"/>
            <a:r>
              <a:rPr lang="ru-RU" sz="2000" dirty="0"/>
              <a:t>Профицит бюджета – превышение доходов над расходами</a:t>
            </a:r>
          </a:p>
          <a:p>
            <a:r>
              <a:rPr lang="ru-RU" sz="1600" dirty="0"/>
              <a:t>При превышении доходов над расходами принимается решение, как их использовать (например накапливать резервы, остатки, погашать долг.</a:t>
            </a:r>
          </a:p>
          <a:p>
            <a:endParaRPr lang="ru-RU" sz="1600" dirty="0"/>
          </a:p>
          <a:p>
            <a:pPr algn="ctr"/>
            <a:r>
              <a:rPr lang="ru-RU" sz="2000" dirty="0"/>
              <a:t>Дефицит бюджета – превышение расходов над доходами</a:t>
            </a:r>
          </a:p>
          <a:p>
            <a:r>
              <a:rPr lang="ru-RU" sz="1600" dirty="0"/>
              <a:t>При превышении расходов над доходами принимается решение об источниках покрытия дефицита (например использовать имеющиеся накопления, остатки, взять в долг.</a:t>
            </a:r>
          </a:p>
          <a:p>
            <a:endParaRPr lang="ru-RU" sz="2000" b="1" dirty="0">
              <a:solidFill>
                <a:srgbClr val="4B2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4728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61" y="299102"/>
            <a:ext cx="10972800" cy="67210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Структура доходов бюджета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C46D3E1F-305E-4DE0-9546-7F3311EC42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15199" y="3090333"/>
            <a:ext cx="4512733" cy="361738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0960" y="1500175"/>
            <a:ext cx="11430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FF"/>
              </a:solidFill>
            </a:endParaRPr>
          </a:p>
          <a:p>
            <a:endParaRPr lang="ru-RU" sz="1200" dirty="0">
              <a:solidFill>
                <a:srgbClr val="0000FF"/>
              </a:solidFill>
            </a:endParaRPr>
          </a:p>
          <a:p>
            <a:endParaRPr lang="ru-RU" sz="12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A7D3BEE-A267-4863-B15F-B18B34255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58" y="1823339"/>
            <a:ext cx="2162647" cy="12104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AA27397-D539-4141-8AB1-C924B3DE78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60" y="3501008"/>
            <a:ext cx="2162645" cy="134319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86E41A4-2BBA-43AC-B722-A84E0ABB9B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959" y="5242847"/>
            <a:ext cx="2162645" cy="134319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3507B7E-C455-4CE4-A460-1FF6668EC5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7702" y="1823341"/>
            <a:ext cx="3936437" cy="121048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1DCCA7C-1A66-4B05-8941-16CB2CB3EB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7702" y="3501008"/>
            <a:ext cx="3936437" cy="13431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B2D43DB-4E9E-43A9-ABA2-CBDDEB9B74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7702" y="5242847"/>
            <a:ext cx="3936437" cy="1343197"/>
          </a:xfrm>
          <a:prstGeom prst="rect">
            <a:avLst/>
          </a:prstGeom>
        </p:spPr>
      </p:pic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xmlns="" id="{E7BF8522-6A2D-4CA8-8177-B6245EAAB90A}"/>
              </a:ext>
            </a:extLst>
          </p:cNvPr>
          <p:cNvSpPr/>
          <p:nvPr/>
        </p:nvSpPr>
        <p:spPr>
          <a:xfrm>
            <a:off x="2639616" y="2220302"/>
            <a:ext cx="672075" cy="418513"/>
          </a:xfrm>
          <a:prstGeom prst="rightArrow">
            <a:avLst>
              <a:gd name="adj1" fmla="val 50000"/>
              <a:gd name="adj2" fmla="val 461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xmlns="" id="{2A6F64EF-458B-437D-9517-F6C307329A3B}"/>
              </a:ext>
            </a:extLst>
          </p:cNvPr>
          <p:cNvSpPr/>
          <p:nvPr/>
        </p:nvSpPr>
        <p:spPr>
          <a:xfrm>
            <a:off x="2639617" y="3930291"/>
            <a:ext cx="735076" cy="484632"/>
          </a:xfrm>
          <a:prstGeom prst="rightArrow">
            <a:avLst>
              <a:gd name="adj1" fmla="val 50000"/>
              <a:gd name="adj2" fmla="val 51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xmlns="" id="{1F48ADBA-B513-435A-89DD-FAE53DADE2AD}"/>
              </a:ext>
            </a:extLst>
          </p:cNvPr>
          <p:cNvSpPr/>
          <p:nvPr/>
        </p:nvSpPr>
        <p:spPr>
          <a:xfrm>
            <a:off x="2702617" y="5589240"/>
            <a:ext cx="67207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47288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DEC8C5-155D-4CD7-98CB-88A657420A1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995FE3D2-AB53-4F3D-8791-B4AA764B47F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57736A-C21D-40FD-9C3B-2A541E56B2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1173</TotalTime>
  <Words>1828</Words>
  <PresentationFormat>Произвольный</PresentationFormat>
  <Paragraphs>218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  Бюджет для граждан  к проекту бюджета Шербакульского муниципального района Омской области на 2025 год и плановый период 2026 и 2027 годов</vt:lpstr>
      <vt:lpstr>Бюджет для граждан-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их формы возможного взаимодействия по вопросам расходования общественных финансов.</vt:lpstr>
      <vt:lpstr>Слайд 3</vt:lpstr>
      <vt:lpstr>Основные термины и определения</vt:lpstr>
      <vt:lpstr>Этапы составления и утверждения бюджета Шербакульского муниципального района Омской области</vt:lpstr>
      <vt:lpstr>Слайд 6</vt:lpstr>
      <vt:lpstr>Бюджет ( со старонормандского «buogette» – сумка, кошелек)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vt:lpstr>
      <vt:lpstr>Основные характеристики бюджета</vt:lpstr>
      <vt:lpstr>Структура доходов бюджета</vt:lpstr>
      <vt:lpstr>Межбюджетные трансферты</vt:lpstr>
      <vt:lpstr>Основными задачами бюджетной и налоговой политики на 2025 год и на плановый период 2026 и 2027 годов являются:</vt:lpstr>
      <vt:lpstr>Параметры бюджета Шербакульского муниципального района Омской области на 2025 год и плановый период на 2026 и 2027 гг.</vt:lpstr>
      <vt:lpstr>Структура доходов бюджета Шербакульского муниципального района</vt:lpstr>
      <vt:lpstr>СТРУКТУРА НАЛОГОВЫХ И НЕНАЛОГОВЫХ ДОХОДОВ</vt:lpstr>
      <vt:lpstr>          БЕЗВОЗМЕЗДНЫЕ ПОСТУПЛЕНИЯ- средства, безвозмездно поступающие в бюджет из другого бюджета в форме дотаций, субсидий, субвенций, иных межбюджетных трансфертов, а также от физических и юридических лиц.</vt:lpstr>
      <vt:lpstr>Расходы бюджета Шербакульского муниципального района Омской области на 2025 год и на плановый период 2026 и 2027 годов</vt:lpstr>
      <vt:lpstr>Структура расходов на 2025 год</vt:lpstr>
      <vt:lpstr>ПРОГРАММНАЯ СТРУКТУРА РАСХОДОВ БЮДЖЕТА ШЕРБАКУЛЬСКОГО МУНИЦИПАЛЬНОГО РАЙОНА</vt:lpstr>
      <vt:lpstr> ОБЩИЙ ОБЪЕМ БЮДЖЕТНЫХ АССИГНОВАНИЙ, НАПРАВЛЯЕМЫХ НА ИСПОЛНЕНИЕ ПУБЛИЧНЫХ НОРМАТИВНЫХ ОБЯЗАТЕЛЬСТВ</vt:lpstr>
      <vt:lpstr>Слайд 20</vt:lpstr>
      <vt:lpstr>Слайд 21</vt:lpstr>
      <vt:lpstr>сведения о расходах с учетом интересов целевых групп, в том числе: численность представителей целевой группы, меры муниципальной поддержки за счет средств бюджета, объем расходов на поддержку целевой группы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Набор слайдов для презентации</dc:title>
  <dc:creator>BochkovaOV</dc:creator>
  <cp:lastModifiedBy>BochkovaOV</cp:lastModifiedBy>
  <cp:revision>188</cp:revision>
  <dcterms:created xsi:type="dcterms:W3CDTF">2024-01-08T19:59:49Z</dcterms:created>
  <dcterms:modified xsi:type="dcterms:W3CDTF">2024-12-16T10:26:40Z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