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2" r:id="rId1"/>
  </p:sldMasterIdLst>
  <p:notesMasterIdLst>
    <p:notesMasterId r:id="rId17"/>
  </p:notesMasterIdLst>
  <p:sldIdLst>
    <p:sldId id="256" r:id="rId2"/>
    <p:sldId id="416" r:id="rId3"/>
    <p:sldId id="442" r:id="rId4"/>
    <p:sldId id="443" r:id="rId5"/>
    <p:sldId id="444" r:id="rId6"/>
    <p:sldId id="445" r:id="rId7"/>
    <p:sldId id="459" r:id="rId8"/>
    <p:sldId id="474" r:id="rId9"/>
    <p:sldId id="477" r:id="rId10"/>
    <p:sldId id="478" r:id="rId11"/>
    <p:sldId id="479" r:id="rId12"/>
    <p:sldId id="481" r:id="rId13"/>
    <p:sldId id="472" r:id="rId14"/>
    <p:sldId id="476" r:id="rId15"/>
    <p:sldId id="482" r:id="rId16"/>
  </p:sldIdLst>
  <p:sldSz cx="9144000" cy="6858000" type="screen4x3"/>
  <p:notesSz cx="6735763" cy="9866313"/>
  <p:defaultTextStyle>
    <a:defPPr>
      <a:defRPr lang="ru-RU"/>
    </a:defPPr>
    <a:lvl1pPr marL="0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84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9CF6"/>
    <a:srgbClr val="C1CBE5"/>
    <a:srgbClr val="B8C4E2"/>
    <a:srgbClr val="FD6203"/>
    <a:srgbClr val="FFCC66"/>
    <a:srgbClr val="990000"/>
    <a:srgbClr val="FFFFCC"/>
    <a:srgbClr val="33CC33"/>
    <a:srgbClr val="A3BDDD"/>
    <a:srgbClr val="AEC5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435" autoAdjust="0"/>
    <p:restoredTop sz="94713" autoAdjust="0"/>
  </p:normalViewPr>
  <p:slideViewPr>
    <p:cSldViewPr>
      <p:cViewPr>
        <p:scale>
          <a:sx n="96" d="100"/>
          <a:sy n="96" d="100"/>
        </p:scale>
        <p:origin x="-2220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floor>
      <c:spPr>
        <a:noFill/>
        <a:ln w="12700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1.8784895037961165E-2"/>
                  <c:y val="9.208948874622954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644,91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1.8784895037961134E-2"/>
                  <c:y val="9.208948874622954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644,91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2583.6999999999998</c:v>
                </c:pt>
                <c:pt idx="1">
                  <c:v>2583.6999999999998</c:v>
                </c:pt>
              </c:numCache>
            </c:numRef>
          </c:val>
        </c:ser>
        <c:shape val="cylinder"/>
        <c:axId val="75627136"/>
        <c:axId val="117719424"/>
        <c:axId val="0"/>
      </c:bar3DChart>
      <c:catAx>
        <c:axId val="75627136"/>
        <c:scaling>
          <c:orientation val="minMax"/>
        </c:scaling>
        <c:delete val="1"/>
        <c:axPos val="b"/>
        <c:tickLblPos val="none"/>
        <c:crossAx val="117719424"/>
        <c:crosses val="autoZero"/>
        <c:auto val="1"/>
        <c:lblAlgn val="ctr"/>
        <c:lblOffset val="100"/>
      </c:catAx>
      <c:valAx>
        <c:axId val="117719424"/>
        <c:scaling>
          <c:orientation val="minMax"/>
        </c:scaling>
        <c:delete val="1"/>
        <c:axPos val="l"/>
        <c:numFmt formatCode="General" sourceLinked="1"/>
        <c:tickLblPos val="none"/>
        <c:crossAx val="75627136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0.86719</cdr:x>
      <cdr:y>0.14461</cdr:y>
    </cdr:from>
    <cdr:to>
      <cdr:x>0.97657</cdr:x>
      <cdr:y>0.26336</cdr:y>
    </cdr:to>
    <cdr:sp macro="" textlink="">
      <cdr:nvSpPr>
        <cdr:cNvPr id="2" name="TextBox 12"/>
        <cdr:cNvSpPr txBox="1"/>
      </cdr:nvSpPr>
      <cdr:spPr>
        <a:xfrm xmlns:a="http://schemas.openxmlformats.org/drawingml/2006/main" rot="10800000" flipV="1">
          <a:off x="7929586" y="374802"/>
          <a:ext cx="1000132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1pPr>
          <a:lvl2pPr marL="457161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2pPr>
          <a:lvl3pPr marL="914321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3pPr>
          <a:lvl4pPr marL="1371482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4pPr>
          <a:lvl5pPr marL="1828642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5pPr>
          <a:lvl6pPr marL="2285802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6pPr>
          <a:lvl7pPr marL="2742963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7pPr>
          <a:lvl8pPr marL="3200123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8pPr>
          <a:lvl9pPr marL="3657284" algn="l" defTabSz="914321" rtl="0" eaLnBrk="1" latinLnBrk="0" hangingPunct="1">
            <a:defRPr sz="1800" kern="1200">
              <a:solidFill>
                <a:sysClr val="windowText" lastClr="000000"/>
              </a:solidFill>
              <a:latin typeface="Constantia"/>
            </a:defRPr>
          </a:lvl9pPr>
        </a:lstStyle>
        <a:p xmlns:a="http://schemas.openxmlformats.org/drawingml/2006/main">
          <a:pPr algn="r"/>
          <a:r>
            <a:rPr lang="ru-RU" sz="1400" b="1" dirty="0" smtClean="0"/>
            <a:t> млн.руб.</a:t>
          </a:r>
          <a:endParaRPr lang="ru-RU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18830" cy="493316"/>
          </a:xfrm>
          <a:prstGeom prst="rect">
            <a:avLst/>
          </a:prstGeom>
        </p:spPr>
        <p:txBody>
          <a:bodyPr vert="horz" lIns="90721" tIns="45361" rIns="90721" bIns="4536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8" y="0"/>
            <a:ext cx="2918830" cy="493316"/>
          </a:xfrm>
          <a:prstGeom prst="rect">
            <a:avLst/>
          </a:prstGeom>
        </p:spPr>
        <p:txBody>
          <a:bodyPr vert="horz" lIns="90721" tIns="45361" rIns="90721" bIns="45361" rtlCol="0"/>
          <a:lstStyle>
            <a:lvl1pPr algn="r">
              <a:defRPr sz="1200"/>
            </a:lvl1pPr>
          </a:lstStyle>
          <a:p>
            <a:fld id="{714698ED-DA4D-4C44-A562-43DF205D8251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1" tIns="45361" rIns="90721" bIns="4536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502"/>
            <a:ext cx="5388610" cy="4439841"/>
          </a:xfrm>
          <a:prstGeom prst="rect">
            <a:avLst/>
          </a:prstGeom>
        </p:spPr>
        <p:txBody>
          <a:bodyPr vert="horz" lIns="90721" tIns="45361" rIns="90721" bIns="4536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371285"/>
            <a:ext cx="2918830" cy="493316"/>
          </a:xfrm>
          <a:prstGeom prst="rect">
            <a:avLst/>
          </a:prstGeom>
        </p:spPr>
        <p:txBody>
          <a:bodyPr vert="horz" lIns="90721" tIns="45361" rIns="90721" bIns="4536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8" y="9371285"/>
            <a:ext cx="2918830" cy="493316"/>
          </a:xfrm>
          <a:prstGeom prst="rect">
            <a:avLst/>
          </a:prstGeom>
        </p:spPr>
        <p:txBody>
          <a:bodyPr vert="horz" lIns="90721" tIns="45361" rIns="90721" bIns="45361" rtlCol="0" anchor="b"/>
          <a:lstStyle>
            <a:lvl1pPr algn="r">
              <a:defRPr sz="1200"/>
            </a:lvl1pPr>
          </a:lstStyle>
          <a:p>
            <a:fld id="{293104A0-F4E5-40FC-9695-3C6DF3C7D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82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42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02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3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23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84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104A0-F4E5-40FC-9695-3C6DF3C7D43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104A0-F4E5-40FC-9695-3C6DF3C7D43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104A0-F4E5-40FC-9695-3C6DF3C7D4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104A0-F4E5-40FC-9695-3C6DF3C7D43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7"/>
          <a:lstStyle>
            <a:lvl1pPr marL="0" marR="45716" indent="0" algn="r">
              <a:buNone/>
              <a:defRPr>
                <a:solidFill>
                  <a:schemeClr val="tx1"/>
                </a:solidFill>
              </a:defRPr>
            </a:lvl1pPr>
            <a:lvl2pPr marL="457161" indent="0" algn="ctr">
              <a:buNone/>
            </a:lvl2pPr>
            <a:lvl3pPr marL="914321" indent="0" algn="ctr">
              <a:buNone/>
            </a:lvl3pPr>
            <a:lvl4pPr marL="1371482" indent="0" algn="ctr">
              <a:buNone/>
            </a:lvl4pPr>
            <a:lvl5pPr marL="1828642" indent="0" algn="ctr">
              <a:buNone/>
            </a:lvl5pPr>
            <a:lvl6pPr marL="2285802" indent="0" algn="ctr">
              <a:buNone/>
            </a:lvl6pPr>
            <a:lvl7pPr marL="2742963" indent="0" algn="ctr">
              <a:buNone/>
            </a:lvl7pPr>
            <a:lvl8pPr marL="3200123" indent="0" algn="ctr">
              <a:buNone/>
            </a:lvl8pPr>
            <a:lvl9pPr marL="3657284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A57C-7D61-4F00-B752-1CD6E5085593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6B5E-028D-47F6-ABA3-D7623CFA22C8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16" rIns="45716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16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16" tIns="0" rIns="45716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8" y="1859757"/>
            <a:ext cx="4041775" cy="654843"/>
          </a:xfrm>
        </p:spPr>
        <p:txBody>
          <a:bodyPr lIns="45716" tIns="0" rIns="45716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16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201-CBD5-4800-A8A5-0EBE8951403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FE21-9979-4EF1-8AB6-B55959FB44D9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7" rIns="18287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16" tIns="45716" rIns="45716" bIns="45716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3" rIns="45716" bIns="45716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2" tIns="45716" rIns="91432" bIns="4571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2" tIns="45716" rIns="91432" bIns="4571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2" tIns="45716" rIns="91432" bIns="4571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2" tIns="45716" rIns="91432" bIns="4571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tIns="45716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 lIns="91432" tIns="45716" rIns="91432" bIns="45716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0335DE-D580-40FB-BEDB-7D580058E2B7}" type="datetime1">
              <a:rPr lang="ru-RU" smtClean="0"/>
              <a:pPr/>
              <a:t>27.02.2024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46ACD6-F510-42A0-9DD7-D742624CB8E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296" indent="-274296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24" indent="-246866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1" indent="-246866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17" indent="-210294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914" indent="-210294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210" indent="-21029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074" indent="-182864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370" indent="-182864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667" indent="-182864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chkovaOV\Desktop\1bfc3938-5501-5411-b0f5-ee616b5c5b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0720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857760"/>
            <a:ext cx="8513918" cy="78581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4800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Бюджет для граждан </a:t>
            </a:r>
            <a:endParaRPr lang="ru-RU" sz="4800" cap="all" dirty="0">
              <a:ln w="0"/>
              <a:solidFill>
                <a:srgbClr val="FFFFCC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8613390" cy="100013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К проекту решения совета </a:t>
            </a:r>
            <a:r>
              <a:rPr lang="ru-RU" sz="1400" b="1" cap="all" dirty="0" err="1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шербакульского</a:t>
            </a:r>
            <a:r>
              <a:rPr lang="ru-RU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 муниципального района омской области «О бюджете </a:t>
            </a:r>
            <a:r>
              <a:rPr lang="ru-RU" sz="1400" b="1" cap="all" dirty="0" err="1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шербакульского</a:t>
            </a:r>
            <a:r>
              <a:rPr lang="ru-RU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 муниципального района омской области на 20</a:t>
            </a:r>
            <a:r>
              <a:rPr lang="en-US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2</a:t>
            </a:r>
            <a:r>
              <a:rPr lang="ru-RU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4 год и на плановый период 20</a:t>
            </a:r>
            <a:r>
              <a:rPr lang="en-US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2</a:t>
            </a:r>
            <a:r>
              <a:rPr lang="ru-RU" sz="1400" b="1" cap="all" dirty="0" smtClean="0">
                <a:ln w="0"/>
                <a:solidFill>
                  <a:srgbClr val="FFFFCC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5 и 2026 годов»</a:t>
            </a:r>
            <a:endParaRPr lang="ru-RU" sz="1400" b="1" cap="all" dirty="0">
              <a:ln w="0"/>
              <a:solidFill>
                <a:srgbClr val="FFFFCC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58138" cy="92869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Структура неналоговых доходов бюджета</a:t>
            </a:r>
            <a:endParaRPr lang="ru-RU" sz="36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00101" y="1571612"/>
          <a:ext cx="8001055" cy="4071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866"/>
                <a:gridCol w="1544063"/>
                <a:gridCol w="1544063"/>
                <a:gridCol w="1544063"/>
              </a:tblGrid>
              <a:tr h="571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2024 год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2025 год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2026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9992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ПЛАТЕЖИ ПРИ ПОЛЬЗОВАНИИ ПРИРОДНЫМИ РЕСУРСАМИ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1,11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1,11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1,11</a:t>
                      </a:r>
                      <a:endParaRPr lang="ru-RU" sz="1100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ОКАЗАНИЯ ПЛАТНЫХ УСЛУГ И КОМПЕНСАЦИИ ЗАТРАТ ГОСУДАРСТВА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0,04</a:t>
                      </a:r>
                      <a:endParaRPr lang="ru-RU" sz="1100" dirty="0"/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ПРОДАЖИ МАТЕРИАЛЬНЫХ И НЕМАТЕРИАЛЬНЫХ АКТИВОВ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0,06</a:t>
                      </a:r>
                      <a:endParaRPr lang="ru-RU" sz="1100" dirty="0"/>
                    </a:p>
                  </a:txBody>
                  <a:tcPr/>
                </a:tc>
              </a:tr>
              <a:tr h="627885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ШТРАФЫ, САНКЦИИ, ВОЗМЕЩЕНИЕ УЩЕРБА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0,71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0,68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0,73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76256" y="119675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млн.руб.</a:t>
            </a:r>
            <a:endParaRPr lang="ru-RU" sz="1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543824" cy="100013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Структура неналоговых доходов бюджета</a:t>
            </a:r>
            <a:endParaRPr lang="ru-RU" sz="36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000100" y="1571612"/>
          <a:ext cx="7072363" cy="413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898"/>
                <a:gridCol w="1222384"/>
                <a:gridCol w="1222384"/>
                <a:gridCol w="1309697"/>
              </a:tblGrid>
              <a:tr h="403036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2024 год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2025 год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2026 год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350258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НЕНАЛОГОВЫЕ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12,6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12,59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12,64</a:t>
                      </a:r>
                      <a:endParaRPr lang="ru-RU" sz="1100" dirty="0"/>
                    </a:p>
                  </a:txBody>
                  <a:tcPr/>
                </a:tc>
              </a:tr>
              <a:tr h="93753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10,65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10,7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10,7</a:t>
                      </a:r>
                      <a:endParaRPr lang="ru-RU" sz="1100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ПЛАТЕЖИ ПРИ ПОЛЬЗОВАНИИ ПРИРОДНЫМИ РЕСУРСАМИ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1,11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1,11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1,11</a:t>
                      </a:r>
                      <a:endParaRPr lang="ru-RU" sz="1100" dirty="0"/>
                    </a:p>
                  </a:txBody>
                  <a:tcPr/>
                </a:tc>
              </a:tr>
              <a:tr h="620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ДОХОДЫ ОТ ОКАЗАНИЯ ПЛАТНЫХ УСЛУГ И КОМПЕНСАЦИИ ЗАТРАТ ГОСУДАРСТВА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0,04</a:t>
                      </a:r>
                      <a:endParaRPr lang="ru-RU" sz="1100" dirty="0"/>
                    </a:p>
                  </a:txBody>
                  <a:tcPr/>
                </a:tc>
              </a:tr>
              <a:tr h="6439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ДОХОДЫ ОТ ПРОДАЖИ МАТЕРИАЛЬНЫХ И НЕМАТЕРИАЛЬНЫХ АКТИВОВ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0,06</a:t>
                      </a:r>
                      <a:endParaRPr lang="ru-RU" sz="1100" dirty="0"/>
                    </a:p>
                  </a:txBody>
                  <a:tcPr/>
                </a:tc>
              </a:tr>
              <a:tr h="5613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ШТРАФЫ, САНКЦИИ, ВОЗМЕЩЕНИЕ УЩЕРБА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0,71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0,68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0,73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76256" y="119675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млн.руб.</a:t>
            </a:r>
            <a:endParaRPr lang="ru-RU" sz="1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11429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Arial" panose="020B0604020202020204" pitchFamily="34" charset="0"/>
              </a:rPr>
              <a:t>РАСХОДЫ БЮДЖЕТА ШЕРБАКУЛЬСКОГОМУНИЦИПАЛЬНОГО РАЙОНА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312232"/>
          <a:ext cx="8229600" cy="4796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1571636"/>
                <a:gridCol w="2071702"/>
                <a:gridCol w="1657304"/>
              </a:tblGrid>
              <a:tr h="402376">
                <a:tc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2024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2025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2026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4023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ВСЕГО РАСХОДОВ, млн. руб.</a:t>
                      </a:r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644,91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585,94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596,97</a:t>
                      </a:r>
                      <a:endParaRPr lang="ru-RU" sz="1100" dirty="0"/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Общегосударственные вопросы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47,76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34,06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34,62</a:t>
                      </a:r>
                      <a:endParaRPr lang="ru-RU" sz="1100" dirty="0"/>
                    </a:p>
                  </a:txBody>
                  <a:tcPr/>
                </a:tc>
              </a:tr>
              <a:tr h="4023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4,54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1,74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1,25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Национальная экономика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16,81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15,08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15,61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Жилищно-коммунальное хозяйство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6,42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3,63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3,63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Охрана окружающей</a:t>
                      </a:r>
                      <a:r>
                        <a:rPr lang="ru-RU" sz="11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среды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1,12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1,12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1,12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Образование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436,71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412,12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419,63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Культура и кинематография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70,93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64,87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67,6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Социальная политика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17,39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17,65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17,76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Физическая культура и спорт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5,97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6,05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85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37,13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29,7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29,7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кошелек2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857752" y="1571612"/>
            <a:ext cx="3643338" cy="1795518"/>
          </a:xfrm>
          <a:prstGeom prst="rect">
            <a:avLst/>
          </a:prstGeom>
        </p:spPr>
      </p:pic>
      <p:pic>
        <p:nvPicPr>
          <p:cNvPr id="34" name="Рисунок 33" descr="горамонет.png"/>
          <p:cNvPicPr>
            <a:picLocks noChangeAspect="1"/>
          </p:cNvPicPr>
          <p:nvPr/>
        </p:nvPicPr>
        <p:blipFill>
          <a:blip r:embed="rId3" cstate="print">
            <a:lum bright="41000"/>
          </a:blip>
          <a:stretch>
            <a:fillRect/>
          </a:stretch>
        </p:blipFill>
        <p:spPr>
          <a:xfrm>
            <a:off x="1763688" y="3429000"/>
            <a:ext cx="5256584" cy="3097027"/>
          </a:xfrm>
          <a:prstGeom prst="rect">
            <a:avLst/>
          </a:prstGeom>
        </p:spPr>
      </p:pic>
      <p:pic>
        <p:nvPicPr>
          <p:cNvPr id="33" name="Рисунок 32" descr="кошелек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5" y="1916832"/>
            <a:ext cx="2911450" cy="2152708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992888" cy="7200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Безвозмездные поступления от других бюджетов</a:t>
            </a:r>
            <a:endParaRPr lang="ru-RU" sz="28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>
          <a:xfrm>
            <a:off x="8676456" y="6381750"/>
            <a:ext cx="2133600" cy="476250"/>
          </a:xfrm>
        </p:spPr>
        <p:txBody>
          <a:bodyPr/>
          <a:lstStyle/>
          <a:p>
            <a:fld id="{1846ACD6-F510-42A0-9DD7-D742624CB8E8}" type="slidenum">
              <a:rPr lang="ru-RU" sz="1400" smtClean="0"/>
              <a:pPr/>
              <a:t>13</a:t>
            </a:fld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119675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млн.руб.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-324544" y="1484784"/>
            <a:ext cx="2664296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Дотации</a:t>
            </a:r>
            <a:br>
              <a:rPr lang="ru-RU" sz="2400" b="1" dirty="0" smtClean="0"/>
            </a:br>
            <a:r>
              <a:rPr lang="ru-RU" sz="2400" b="1" dirty="0" smtClean="0"/>
              <a:t>105,32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35696" y="4221088"/>
            <a:ext cx="48965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 smtClean="0"/>
              <a:t>Безвозмездные поступления</a:t>
            </a:r>
            <a:br>
              <a:rPr lang="ru-RU" sz="3200" b="1" dirty="0" smtClean="0"/>
            </a:br>
            <a:r>
              <a:rPr lang="ru-RU" sz="3200" b="1" dirty="0" smtClean="0"/>
              <a:t>434,65</a:t>
            </a:r>
            <a:endParaRPr lang="ru-RU" sz="3200" b="1" dirty="0"/>
          </a:p>
        </p:txBody>
      </p:sp>
      <p:sp>
        <p:nvSpPr>
          <p:cNvPr id="25" name="Стрелка вправо с вырезом 24"/>
          <p:cNvSpPr/>
          <p:nvPr/>
        </p:nvSpPr>
        <p:spPr>
          <a:xfrm rot="2980086">
            <a:off x="2117292" y="3337092"/>
            <a:ext cx="1125663" cy="504056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429256" y="1628800"/>
            <a:ext cx="2500330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Субвенции</a:t>
            </a:r>
            <a:br>
              <a:rPr lang="ru-RU" sz="2400" b="1" dirty="0" smtClean="0"/>
            </a:br>
            <a:r>
              <a:rPr lang="ru-RU" sz="2400" b="1" dirty="0" smtClean="0"/>
              <a:t>329,33</a:t>
            </a:r>
            <a:endParaRPr lang="ru-RU" sz="2400" b="1" dirty="0"/>
          </a:p>
        </p:txBody>
      </p:sp>
      <p:sp>
        <p:nvSpPr>
          <p:cNvPr id="35" name="Стрелка вправо с вырезом 34"/>
          <p:cNvSpPr/>
          <p:nvPr/>
        </p:nvSpPr>
        <p:spPr>
          <a:xfrm rot="5684570">
            <a:off x="4804222" y="3310482"/>
            <a:ext cx="1194823" cy="562269"/>
          </a:xfrm>
          <a:prstGeom prst="notchedRight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1538" y="285750"/>
            <a:ext cx="7643866" cy="1571625"/>
          </a:xfrm>
          <a:solidFill>
            <a:srgbClr val="666633"/>
          </a:solidFill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ru-RU" altLang="ru-RU" sz="1800" i="1" smtClean="0">
                <a:solidFill>
                  <a:srgbClr val="004F8A"/>
                </a:solidFill>
              </a:rPr>
              <a:t>сведения о расходах с учетом интересов целевых групп, в том числе: численность представителей целевой группы, меры муниципальной поддержки за счет средств бюджета, объем расходов на поддержку целевой группы</a:t>
            </a:r>
            <a:endParaRPr lang="ru-RU" altLang="ru-RU" sz="1800" smtClean="0">
              <a:solidFill>
                <a:srgbClr val="004F8A"/>
              </a:solidFill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2428875"/>
            <a:ext cx="8186738" cy="3238500"/>
          </a:xfrm>
        </p:spPr>
        <p:txBody>
          <a:bodyPr/>
          <a:lstStyle/>
          <a:p>
            <a:pPr algn="just" eaLnBrk="1" hangingPunct="1"/>
            <a:r>
              <a:rPr lang="ru-RU" altLang="ru-RU" sz="2800" i="1" smtClean="0"/>
              <a:t>Расходы с учетом интересов целевых групп из бюджета Шербакульского муниципального района Омской области не производились из-за отсутствия таких групп.</a:t>
            </a:r>
            <a:endParaRPr lang="ru-RU" altLang="ru-RU" sz="280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</a:tabLst>
            </a:pPr>
            <a:fld id="{884DAF19-C05C-4B19-9DCE-189071D1B90C}" type="slidenum">
              <a:rPr lang="en-US" altLang="ru-RU" smtClean="0"/>
              <a:pPr>
                <a:tabLst>
                  <a:tab pos="457200" algn="l"/>
                  <a:tab pos="914400" algn="l"/>
                  <a:tab pos="1371600" algn="l"/>
                  <a:tab pos="1828800" algn="l"/>
                </a:tabLst>
              </a:pPr>
              <a:t>14</a:t>
            </a:fld>
            <a:endParaRPr lang="en-US" altLang="ru-RU" smtClean="0"/>
          </a:p>
        </p:txBody>
      </p:sp>
      <p:pic>
        <p:nvPicPr>
          <p:cNvPr id="5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 descr="D:\Мои документы\2011-2018 годы\Фото\Шербакуль с вышки-МТС\№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80438" y="6529388"/>
            <a:ext cx="552450" cy="328612"/>
          </a:xfrm>
          <a:noFill/>
          <a:ln>
            <a:miter lim="800000"/>
          </a:ln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</a:tabLst>
            </a:pPr>
            <a:fld id="{BB885BF5-BF5E-48D5-ADCA-6CF173DF6B8C}" type="slidenum">
              <a:rPr lang="ru-RU" altLang="ru-RU" smtClean="0">
                <a:solidFill>
                  <a:schemeClr val="tx1"/>
                </a:solidFill>
                <a:latin typeface="Bookman Old Style" pitchFamily="18" charset="0"/>
              </a:rPr>
              <a:pPr>
                <a:tabLst>
                  <a:tab pos="457200" algn="l"/>
                  <a:tab pos="914400" algn="l"/>
                  <a:tab pos="1371600" algn="l"/>
                  <a:tab pos="1828800" algn="l"/>
                </a:tabLst>
              </a:pPr>
              <a:t>15</a:t>
            </a:fld>
            <a:endParaRPr lang="ru-RU" altLang="ru-RU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652" name="Заголовок 4"/>
          <p:cNvSpPr txBox="1">
            <a:spLocks/>
          </p:cNvSpPr>
          <p:nvPr/>
        </p:nvSpPr>
        <p:spPr bwMode="auto">
          <a:xfrm>
            <a:off x="815975" y="280988"/>
            <a:ext cx="76327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>
              <a:lnSpc>
                <a:spcPct val="93000"/>
              </a:lnSpc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b="1">
                <a:latin typeface="Bookman Old Style" pitchFamily="18" charset="0"/>
                <a:cs typeface="Times New Roman" pitchFamily="18" charset="0"/>
              </a:rPr>
              <a:t>КОНТАКТНАЯ ИНФОРМАЦИЯ</a:t>
            </a:r>
          </a:p>
        </p:txBody>
      </p:sp>
      <p:pic>
        <p:nvPicPr>
          <p:cNvPr id="27653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3088" y="-39688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4902" y="1052736"/>
            <a:ext cx="9036496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КОНТАКТЫ ДЛЯ ПОЛУЧЕНИЯ ИНФОРМАЦИИ: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Комитет финансов и контроля 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администрации Шербакульского 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муниципального района Омской области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646700, Омская область, Шербакульский район, </a:t>
            </a:r>
            <a:endParaRPr lang="en-US" sz="2000" b="1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anose="02050604050505020204" pitchFamily="18" charset="0"/>
              <a:ea typeface="+mn-ea"/>
              <a:cs typeface="+mn-cs"/>
            </a:endParaRP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р.п. Шербакуль, пл. Гуртьева, д. 7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8(38177)21256, 23327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2000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rfo27@minfin.omskportal.ru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43192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Что такое «Бюджет для граждан»?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3" name="Содержимое 22"/>
          <p:cNvSpPr>
            <a:spLocks noGrp="1"/>
          </p:cNvSpPr>
          <p:nvPr>
            <p:ph idx="1"/>
          </p:nvPr>
        </p:nvSpPr>
        <p:spPr>
          <a:xfrm>
            <a:off x="467544" y="1428736"/>
            <a:ext cx="8229600" cy="521497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Bookman Old Style" pitchFamily="18" charset="0"/>
                <a:cs typeface="Iskoola Pota" pitchFamily="34" charset="0"/>
              </a:rPr>
              <a:t>«Бюджет для граждан» - это информационный сборник, который познакомит население </a:t>
            </a:r>
            <a:r>
              <a:rPr lang="ru-RU" sz="2000" dirty="0" err="1" smtClean="0">
                <a:latin typeface="Bookman Old Style" pitchFamily="18" charset="0"/>
                <a:cs typeface="Iskoola Pota" pitchFamily="34" charset="0"/>
              </a:rPr>
              <a:t>Шербакульского</a:t>
            </a:r>
            <a:r>
              <a:rPr lang="ru-RU" sz="2000" dirty="0" smtClean="0">
                <a:latin typeface="Bookman Old Style" pitchFamily="18" charset="0"/>
                <a:cs typeface="Iskoola Pota" pitchFamily="34" charset="0"/>
              </a:rPr>
              <a:t> муниципального района с основным финансовым документом – бюджетом </a:t>
            </a:r>
            <a:r>
              <a:rPr lang="ru-RU" sz="2000" dirty="0" err="1" smtClean="0">
                <a:latin typeface="Bookman Old Style" pitchFamily="18" charset="0"/>
                <a:cs typeface="Iskoola Pota" pitchFamily="34" charset="0"/>
              </a:rPr>
              <a:t>Шербакульского</a:t>
            </a:r>
            <a:r>
              <a:rPr lang="ru-RU" sz="2000" dirty="0" smtClean="0">
                <a:latin typeface="Bookman Old Style" pitchFamily="18" charset="0"/>
                <a:cs typeface="Iskoola Pota" pitchFamily="34" charset="0"/>
              </a:rPr>
              <a:t> муниципального района  Омской области на 20</a:t>
            </a:r>
            <a:r>
              <a:rPr lang="en-US" sz="2000" dirty="0" smtClean="0">
                <a:latin typeface="Bookman Old Style" pitchFamily="18" charset="0"/>
                <a:cs typeface="Iskoola Pota" pitchFamily="34" charset="0"/>
              </a:rPr>
              <a:t>2</a:t>
            </a:r>
            <a:r>
              <a:rPr lang="ru-RU" sz="2000" dirty="0" smtClean="0">
                <a:latin typeface="Bookman Old Style" pitchFamily="18" charset="0"/>
                <a:cs typeface="Iskoola Pota" pitchFamily="34" charset="0"/>
              </a:rPr>
              <a:t>4 год и плановый период 20</a:t>
            </a:r>
            <a:r>
              <a:rPr lang="en-US" sz="2000" dirty="0" smtClean="0">
                <a:latin typeface="Bookman Old Style" pitchFamily="18" charset="0"/>
                <a:cs typeface="Iskoola Pota" pitchFamily="34" charset="0"/>
              </a:rPr>
              <a:t>2</a:t>
            </a:r>
            <a:r>
              <a:rPr lang="ru-RU" sz="2000" dirty="0" smtClean="0">
                <a:latin typeface="Bookman Old Style" pitchFamily="18" charset="0"/>
                <a:cs typeface="Iskoola Pota" pitchFamily="34" charset="0"/>
              </a:rPr>
              <a:t>5 и 2026 годов.</a:t>
            </a:r>
          </a:p>
          <a:p>
            <a:pPr algn="just"/>
            <a:r>
              <a:rPr lang="ru-RU" sz="2000" dirty="0" smtClean="0">
                <a:latin typeface="Bookman Old Style" pitchFamily="18" charset="0"/>
                <a:cs typeface="Iskoola Pota" pitchFamily="34" charset="0"/>
              </a:rPr>
              <a:t>В сборнике в доступной форме представлено описание доходов, расходов бюджета и их структуры, объемы бюджетных ассигнований, направляемых на финансирование мероприятий в социально-культурной сфере и в других сферах, сведения о муниципальном  долге муниципального образования.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  <a:latin typeface="Bookman Old Style" pitchFamily="18" charset="0"/>
                <a:cs typeface="Iskoola Pota" pitchFamily="34" charset="0"/>
              </a:rPr>
              <a:t>«Бюджет для граждан» нацелен на широкий круг пользователей -  граждан муниципального района, интересы которых в той или иной мере затронуты бюджетом района.</a:t>
            </a:r>
            <a:endParaRPr lang="ru-RU" sz="2000" dirty="0">
              <a:solidFill>
                <a:srgbClr val="C00000"/>
              </a:solidFill>
              <a:latin typeface="Bookman Old Style" pitchFamily="18" charset="0"/>
              <a:cs typeface="Iskoola Pota" pitchFamily="34" charset="0"/>
            </a:endParaRPr>
          </a:p>
        </p:txBody>
      </p:sp>
      <p:pic>
        <p:nvPicPr>
          <p:cNvPr id="7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-39688"/>
            <a:ext cx="13604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43192" cy="1220755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Bookman Old Style" pitchFamily="18" charset="0"/>
              </a:rPr>
              <a:t>Бюджет</a:t>
            </a:r>
            <a: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  <a:t> – план доходов и расходов для обеспечения  обязательств государства, закрепленных в Конституции Российской Федерации.</a:t>
            </a:r>
            <a:endParaRPr lang="ru-RU" sz="1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grpSp>
        <p:nvGrpSpPr>
          <p:cNvPr id="8" name="Скругленный прямоугольник 1"/>
          <p:cNvGrpSpPr>
            <a:grpSpLocks/>
          </p:cNvGrpSpPr>
          <p:nvPr/>
        </p:nvGrpSpPr>
        <p:grpSpPr bwMode="auto">
          <a:xfrm>
            <a:off x="1619672" y="1220757"/>
            <a:ext cx="5976664" cy="960107"/>
            <a:chOff x="1336" y="952"/>
            <a:chExt cx="3360" cy="711"/>
          </a:xfrm>
        </p:grpSpPr>
        <p:pic>
          <p:nvPicPr>
            <p:cNvPr id="9" name="Скругленный прямоугольник 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36" y="952"/>
              <a:ext cx="3360" cy="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1413" y="1011"/>
              <a:ext cx="3206" cy="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 dirty="0">
                  <a:latin typeface="Constantia" pitchFamily="18" charset="0"/>
                </a:rPr>
                <a:t>Бюджетная система Российской Федерации</a:t>
              </a:r>
            </a:p>
          </p:txBody>
        </p:sp>
      </p:grpSp>
      <p:grpSp>
        <p:nvGrpSpPr>
          <p:cNvPr id="11" name="Скругленный прямоугольник 2"/>
          <p:cNvGrpSpPr>
            <a:grpSpLocks/>
          </p:cNvGrpSpPr>
          <p:nvPr/>
        </p:nvGrpSpPr>
        <p:grpSpPr bwMode="auto">
          <a:xfrm>
            <a:off x="179514" y="2660915"/>
            <a:ext cx="1420813" cy="1608667"/>
            <a:chOff x="96" y="1870"/>
            <a:chExt cx="895" cy="760"/>
          </a:xfrm>
        </p:grpSpPr>
        <p:pic>
          <p:nvPicPr>
            <p:cNvPr id="12" name="Скругленный прямоугольник 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1870"/>
              <a:ext cx="895" cy="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149" y="1923"/>
              <a:ext cx="790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200" b="1" dirty="0">
                  <a:latin typeface="Constantia" pitchFamily="18" charset="0"/>
                </a:rPr>
                <a:t>федеральный бюджет</a:t>
              </a:r>
              <a:endParaRPr lang="ru-RU" sz="1200" b="1" dirty="0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  <p:grpSp>
        <p:nvGrpSpPr>
          <p:cNvPr id="14" name="Скругленный прямоугольник 3"/>
          <p:cNvGrpSpPr>
            <a:grpSpLocks/>
          </p:cNvGrpSpPr>
          <p:nvPr/>
        </p:nvGrpSpPr>
        <p:grpSpPr bwMode="auto">
          <a:xfrm>
            <a:off x="1690814" y="2660917"/>
            <a:ext cx="1927225" cy="1632180"/>
            <a:chOff x="1048" y="1870"/>
            <a:chExt cx="1214" cy="806"/>
          </a:xfrm>
        </p:grpSpPr>
        <p:pic>
          <p:nvPicPr>
            <p:cNvPr id="15" name="Скругленный прямоугольник 3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8" y="1870"/>
              <a:ext cx="1214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103" y="1925"/>
              <a:ext cx="1104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200" b="1" dirty="0">
                  <a:latin typeface="Constantia" pitchFamily="18" charset="0"/>
                </a:rPr>
                <a:t>бюджеты государственных внебюджетных фондов Российской Федерации</a:t>
              </a:r>
              <a:endParaRPr lang="ru-RU" sz="1200" dirty="0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  <p:grpSp>
        <p:nvGrpSpPr>
          <p:cNvPr id="17" name="Скругленный прямоугольник 4"/>
          <p:cNvGrpSpPr>
            <a:grpSpLocks/>
          </p:cNvGrpSpPr>
          <p:nvPr/>
        </p:nvGrpSpPr>
        <p:grpSpPr bwMode="auto">
          <a:xfrm>
            <a:off x="3708527" y="2660915"/>
            <a:ext cx="1639887" cy="1608667"/>
            <a:chOff x="2319" y="1870"/>
            <a:chExt cx="1033" cy="760"/>
          </a:xfrm>
        </p:grpSpPr>
        <p:pic>
          <p:nvPicPr>
            <p:cNvPr id="18" name="Скругленный прямоугольник 4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19" y="1870"/>
              <a:ext cx="1033" cy="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2371" y="1923"/>
              <a:ext cx="927" cy="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200" b="1" dirty="0">
                  <a:latin typeface="Constantia" pitchFamily="18" charset="0"/>
                </a:rPr>
                <a:t>бюджеты субъектов Российской Федерации  </a:t>
              </a:r>
              <a:endParaRPr lang="ru-RU" sz="1200" dirty="0">
                <a:latin typeface="Constantia" pitchFamily="18" charset="0"/>
              </a:endParaRPr>
            </a:p>
          </p:txBody>
        </p:sp>
      </p:grpSp>
      <p:grpSp>
        <p:nvGrpSpPr>
          <p:cNvPr id="20" name="Скругленный прямоугольник 5"/>
          <p:cNvGrpSpPr>
            <a:grpSpLocks/>
          </p:cNvGrpSpPr>
          <p:nvPr/>
        </p:nvGrpSpPr>
        <p:grpSpPr bwMode="auto">
          <a:xfrm>
            <a:off x="5434139" y="2660915"/>
            <a:ext cx="2073275" cy="1632181"/>
            <a:chOff x="3406" y="1870"/>
            <a:chExt cx="1306" cy="941"/>
          </a:xfrm>
        </p:grpSpPr>
        <p:pic>
          <p:nvPicPr>
            <p:cNvPr id="21" name="Скругленный прямоугольник 5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06" y="1870"/>
              <a:ext cx="1306" cy="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3469" y="1932"/>
              <a:ext cx="1181" cy="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200" b="1" dirty="0">
                  <a:latin typeface="Constantia" pitchFamily="18" charset="0"/>
                </a:rPr>
                <a:t>бюджеты территориальных государственных внебюджетных фондов</a:t>
              </a:r>
              <a:endParaRPr lang="ru-RU" sz="1200" dirty="0">
                <a:latin typeface="Constantia" pitchFamily="18" charset="0"/>
              </a:endParaRPr>
            </a:p>
          </p:txBody>
        </p:sp>
      </p:grpSp>
      <p:grpSp>
        <p:nvGrpSpPr>
          <p:cNvPr id="25" name="Скругленный прямоугольник 6"/>
          <p:cNvGrpSpPr>
            <a:grpSpLocks/>
          </p:cNvGrpSpPr>
          <p:nvPr/>
        </p:nvGrpSpPr>
        <p:grpSpPr bwMode="auto">
          <a:xfrm>
            <a:off x="7596336" y="2660916"/>
            <a:ext cx="1420812" cy="1632181"/>
            <a:chOff x="4769" y="1916"/>
            <a:chExt cx="895" cy="807"/>
          </a:xfrm>
        </p:grpSpPr>
        <p:pic>
          <p:nvPicPr>
            <p:cNvPr id="26" name="Скругленный прямоугольник 6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69" y="1916"/>
              <a:ext cx="895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4823" y="1971"/>
              <a:ext cx="786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600" b="1" dirty="0">
                  <a:solidFill>
                    <a:srgbClr val="FF0000"/>
                  </a:solidFill>
                  <a:latin typeface="Constantia" pitchFamily="18" charset="0"/>
                </a:rPr>
                <a:t>местные бюджеты</a:t>
              </a:r>
            </a:p>
          </p:txBody>
        </p:sp>
      </p:grpSp>
      <p:grpSp>
        <p:nvGrpSpPr>
          <p:cNvPr id="28" name="Прямоугольник 7"/>
          <p:cNvGrpSpPr>
            <a:grpSpLocks/>
          </p:cNvGrpSpPr>
          <p:nvPr/>
        </p:nvGrpSpPr>
        <p:grpSpPr bwMode="auto">
          <a:xfrm>
            <a:off x="3491880" y="4965171"/>
            <a:ext cx="2625730" cy="1579213"/>
            <a:chOff x="2557" y="3126"/>
            <a:chExt cx="1417" cy="1140"/>
          </a:xfrm>
        </p:grpSpPr>
        <p:pic>
          <p:nvPicPr>
            <p:cNvPr id="29" name="Прямоугольник 7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57" y="3126"/>
              <a:ext cx="1417" cy="1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2608" y="3158"/>
              <a:ext cx="1315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600" b="1" dirty="0">
                  <a:solidFill>
                    <a:srgbClr val="C00000"/>
                  </a:solidFill>
                  <a:latin typeface="Constantia" pitchFamily="18" charset="0"/>
                </a:rPr>
                <a:t>бюджеты муниципальных районов </a:t>
              </a:r>
              <a:endParaRPr lang="ru-RU" dirty="0">
                <a:solidFill>
                  <a:srgbClr val="C00000"/>
                </a:solidFill>
                <a:latin typeface="Constantia" pitchFamily="18" charset="0"/>
              </a:endParaRPr>
            </a:p>
          </p:txBody>
        </p:sp>
      </p:grpSp>
      <p:grpSp>
        <p:nvGrpSpPr>
          <p:cNvPr id="31" name="Прямоугольник 8"/>
          <p:cNvGrpSpPr>
            <a:grpSpLocks/>
          </p:cNvGrpSpPr>
          <p:nvPr/>
        </p:nvGrpSpPr>
        <p:grpSpPr bwMode="auto">
          <a:xfrm>
            <a:off x="683569" y="4965171"/>
            <a:ext cx="2483305" cy="1579213"/>
            <a:chOff x="1106" y="3126"/>
            <a:chExt cx="1325" cy="1140"/>
          </a:xfrm>
        </p:grpSpPr>
        <p:pic>
          <p:nvPicPr>
            <p:cNvPr id="32" name="Прямоугольник 8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106" y="3126"/>
              <a:ext cx="1325" cy="1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 Box 24"/>
            <p:cNvSpPr txBox="1">
              <a:spLocks noChangeArrowheads="1"/>
            </p:cNvSpPr>
            <p:nvPr/>
          </p:nvSpPr>
          <p:spPr bwMode="auto">
            <a:xfrm>
              <a:off x="1156" y="3158"/>
              <a:ext cx="1225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600" b="1" dirty="0">
                  <a:latin typeface="Constantia" pitchFamily="18" charset="0"/>
                </a:rPr>
                <a:t>бюджеты городских округов</a:t>
              </a:r>
              <a:endParaRPr lang="ru-RU" b="1" dirty="0">
                <a:latin typeface="Constantia" pitchFamily="18" charset="0"/>
              </a:endParaRPr>
            </a:p>
          </p:txBody>
        </p:sp>
      </p:grpSp>
      <p:grpSp>
        <p:nvGrpSpPr>
          <p:cNvPr id="34" name="Прямоугольник 9"/>
          <p:cNvGrpSpPr>
            <a:grpSpLocks/>
          </p:cNvGrpSpPr>
          <p:nvPr/>
        </p:nvGrpSpPr>
        <p:grpSpPr bwMode="auto">
          <a:xfrm>
            <a:off x="6444208" y="4965169"/>
            <a:ext cx="2580712" cy="1637395"/>
            <a:chOff x="4009" y="3126"/>
            <a:chExt cx="1667" cy="1182"/>
          </a:xfrm>
        </p:grpSpPr>
        <p:pic>
          <p:nvPicPr>
            <p:cNvPr id="35" name="Прямоугольник 9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009" y="3126"/>
              <a:ext cx="1667" cy="1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 Box 27"/>
            <p:cNvSpPr txBox="1">
              <a:spLocks noChangeArrowheads="1"/>
            </p:cNvSpPr>
            <p:nvPr/>
          </p:nvSpPr>
          <p:spPr bwMode="auto">
            <a:xfrm>
              <a:off x="4056" y="3265"/>
              <a:ext cx="1565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600" b="1" dirty="0">
                  <a:latin typeface="Constantia" pitchFamily="18" charset="0"/>
                </a:rPr>
                <a:t>бюджеты городских и сельских поселений</a:t>
              </a:r>
              <a:endParaRPr lang="ru-RU" dirty="0">
                <a:latin typeface="Constantia" pitchFamily="18" charset="0"/>
              </a:endParaRPr>
            </a:p>
            <a:p>
              <a:pPr algn="ctr"/>
              <a:endParaRPr lang="ru-RU" b="1" dirty="0">
                <a:latin typeface="Constantia" pitchFamily="18" charset="0"/>
              </a:endParaRPr>
            </a:p>
          </p:txBody>
        </p:sp>
      </p:grpSp>
      <p:cxnSp>
        <p:nvCxnSpPr>
          <p:cNvPr id="37" name="Прямая со стрелкой 36"/>
          <p:cNvCxnSpPr>
            <a:endCxn id="12" idx="0"/>
          </p:cNvCxnSpPr>
          <p:nvPr/>
        </p:nvCxnSpPr>
        <p:spPr>
          <a:xfrm flipH="1">
            <a:off x="889919" y="2123284"/>
            <a:ext cx="3853657" cy="5376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5" idx="0"/>
          </p:cNvCxnSpPr>
          <p:nvPr/>
        </p:nvCxnSpPr>
        <p:spPr>
          <a:xfrm flipH="1">
            <a:off x="2654425" y="2123281"/>
            <a:ext cx="2089150" cy="5376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18" idx="0"/>
          </p:cNvCxnSpPr>
          <p:nvPr/>
        </p:nvCxnSpPr>
        <p:spPr>
          <a:xfrm flipH="1">
            <a:off x="4528470" y="2123284"/>
            <a:ext cx="215107" cy="5376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21" idx="0"/>
          </p:cNvCxnSpPr>
          <p:nvPr/>
        </p:nvCxnSpPr>
        <p:spPr>
          <a:xfrm>
            <a:off x="4743575" y="2123284"/>
            <a:ext cx="1727200" cy="5376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26" idx="0"/>
          </p:cNvCxnSpPr>
          <p:nvPr/>
        </p:nvCxnSpPr>
        <p:spPr>
          <a:xfrm>
            <a:off x="4670550" y="2123281"/>
            <a:ext cx="3636192" cy="5376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33" idx="0"/>
          </p:cNvCxnSpPr>
          <p:nvPr/>
        </p:nvCxnSpPr>
        <p:spPr>
          <a:xfrm flipH="1">
            <a:off x="1925221" y="4293097"/>
            <a:ext cx="6427584" cy="71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30" idx="0"/>
          </p:cNvCxnSpPr>
          <p:nvPr/>
        </p:nvCxnSpPr>
        <p:spPr>
          <a:xfrm flipH="1">
            <a:off x="4804745" y="4293097"/>
            <a:ext cx="3548060" cy="71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7740352" y="4293097"/>
            <a:ext cx="619788" cy="716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25" descr="18b8088ba1a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000108"/>
            <a:ext cx="1259632" cy="16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783513" y="0"/>
            <a:ext cx="13604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Группа 60"/>
          <p:cNvGrpSpPr/>
          <p:nvPr/>
        </p:nvGrpSpPr>
        <p:grpSpPr>
          <a:xfrm>
            <a:off x="7596336" y="5157192"/>
            <a:ext cx="1224136" cy="1346085"/>
            <a:chOff x="-1908720" y="1700809"/>
            <a:chExt cx="1224136" cy="1346085"/>
          </a:xfrm>
        </p:grpSpPr>
        <p:sp>
          <p:nvSpPr>
            <p:cNvPr id="59" name="Прямоугольник 26"/>
            <p:cNvSpPr>
              <a:spLocks noChangeArrowheads="1"/>
            </p:cNvSpPr>
            <p:nvPr/>
          </p:nvSpPr>
          <p:spPr bwMode="auto">
            <a:xfrm>
              <a:off x="-1908720" y="2492896"/>
              <a:ext cx="122413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</a:t>
              </a:r>
              <a:r>
                <a:rPr lang="ru-RU" sz="1000" b="1" dirty="0" smtClean="0">
                  <a:latin typeface="Bookman Old Style" pitchFamily="18" charset="0"/>
                </a:rPr>
                <a:t>социальную политику</a:t>
              </a:r>
              <a:endParaRPr lang="ru-RU" sz="1000" b="1" dirty="0">
                <a:latin typeface="Bookman Old Style" pitchFamily="18" charset="0"/>
              </a:endParaRPr>
            </a:p>
          </p:txBody>
        </p:sp>
        <p:pic>
          <p:nvPicPr>
            <p:cNvPr id="8200" name="Picture 8" descr="http://cisspenza.ru/upload/medialibrary/092/57079e250b197d580417e6538040824a062fffa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908720" y="1700809"/>
              <a:ext cx="1189293" cy="792088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632848" cy="76808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Основные понятия</a:t>
            </a:r>
            <a:endParaRPr lang="ru-RU" sz="28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7" name="Рисунок 11" descr="бюджет 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908720"/>
            <a:ext cx="25971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1043608" y="1052736"/>
            <a:ext cx="231394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Bookman Old Style" pitchFamily="18" charset="0"/>
              </a:rPr>
              <a:t>Поступающие в бюджет денежные средства являются </a:t>
            </a:r>
            <a:r>
              <a:rPr lang="ru-RU" sz="1400" b="1" dirty="0">
                <a:latin typeface="Bookman Old Style" pitchFamily="18" charset="0"/>
              </a:rPr>
              <a:t>ДОХОДАМИ БЮДЖЕТА</a:t>
            </a: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 rot="2358155">
            <a:off x="1084069" y="2111326"/>
            <a:ext cx="206564" cy="88533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Bookman Old Style" pitchFamily="18" charset="0"/>
            </a:endParaRPr>
          </a:p>
        </p:txBody>
      </p:sp>
      <p:sp>
        <p:nvSpPr>
          <p:cNvPr id="30" name="Стрелка вниз 29"/>
          <p:cNvSpPr/>
          <p:nvPr/>
        </p:nvSpPr>
        <p:spPr>
          <a:xfrm rot="19149427">
            <a:off x="2857089" y="2011258"/>
            <a:ext cx="223837" cy="100647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Bookman Old Style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 rot="21108180">
            <a:off x="2096430" y="2289257"/>
            <a:ext cx="223837" cy="650875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atin typeface="Bookman Old Style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79512" y="2996952"/>
            <a:ext cx="1440260" cy="35274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Bookman Old Style" pitchFamily="18" charset="0"/>
              </a:rPr>
              <a:t>НАЛОГОВЫЕ ДОХОДЫ</a:t>
            </a:r>
            <a:r>
              <a:rPr lang="ru-RU" sz="1100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Bookman Old Style" pitchFamily="18" charset="0"/>
              </a:rPr>
              <a:t>– часть доходов граждан и организаций, которые они обязаны заплатить государству </a:t>
            </a:r>
            <a:r>
              <a:rPr lang="ru-RU" sz="1000" dirty="0">
                <a:solidFill>
                  <a:schemeClr val="tx1"/>
                </a:solidFill>
                <a:latin typeface="Bookman Old Style" pitchFamily="18" charset="0"/>
              </a:rPr>
              <a:t>(например, налог на доходы физических лиц, налог на прибыль, налог на имущество физических лиц, земельный налог и др.)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691680" y="2996952"/>
            <a:ext cx="1440160" cy="35274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Bookman Old Style" pitchFamily="18" charset="0"/>
              </a:rPr>
              <a:t>НЕНАЛОГОВЫЕ </a:t>
            </a:r>
            <a:r>
              <a:rPr lang="ru-RU" sz="1000" b="1" dirty="0">
                <a:solidFill>
                  <a:schemeClr val="tx1"/>
                </a:solidFill>
                <a:latin typeface="Bookman Old Style" pitchFamily="18" charset="0"/>
              </a:rPr>
              <a:t>ДОХОДЫ</a:t>
            </a:r>
            <a:r>
              <a:rPr lang="ru-RU" sz="1050" b="1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1050" dirty="0" smtClean="0">
                <a:solidFill>
                  <a:schemeClr val="tx1"/>
                </a:solidFill>
                <a:latin typeface="Bookman Old Style" pitchFamily="18" charset="0"/>
              </a:rPr>
              <a:t>–платежи </a:t>
            </a:r>
            <a:r>
              <a:rPr lang="ru-RU" sz="1050" dirty="0">
                <a:solidFill>
                  <a:schemeClr val="tx1"/>
                </a:solidFill>
                <a:latin typeface="Bookman Old Style" pitchFamily="18" charset="0"/>
              </a:rPr>
              <a:t>за пользование имуществом государства, </a:t>
            </a:r>
            <a:r>
              <a:rPr lang="ru-RU" sz="1050" dirty="0" smtClean="0">
                <a:solidFill>
                  <a:schemeClr val="tx1"/>
                </a:solidFill>
                <a:latin typeface="Bookman Old Style" pitchFamily="18" charset="0"/>
              </a:rPr>
              <a:t>санкций за нарушение законодательства, платежи в виде штрафов.</a:t>
            </a:r>
            <a:endParaRPr lang="ru-RU" sz="105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03848" y="2996952"/>
            <a:ext cx="1511300" cy="35274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Bookman Old Style" pitchFamily="18" charset="0"/>
              </a:rPr>
              <a:t>БЕЗВОЗМЕЗД-НЫЕ </a:t>
            </a:r>
            <a:r>
              <a:rPr lang="ru-RU" sz="1000" b="1" dirty="0" smtClean="0">
                <a:solidFill>
                  <a:schemeClr val="tx1"/>
                </a:solidFill>
                <a:latin typeface="Bookman Old Style" pitchFamily="18" charset="0"/>
              </a:rPr>
              <a:t>ПОСТУПЛЕНИЯ </a:t>
            </a:r>
            <a:r>
              <a:rPr lang="ru-RU" sz="1100" dirty="0">
                <a:solidFill>
                  <a:schemeClr val="tx1"/>
                </a:solidFill>
                <a:latin typeface="Bookman Old Style" pitchFamily="18" charset="0"/>
              </a:rPr>
              <a:t>– средства, которые поступают в бюджет безвозмездно </a:t>
            </a:r>
            <a:r>
              <a:rPr lang="ru-RU" sz="900" dirty="0">
                <a:solidFill>
                  <a:schemeClr val="tx1"/>
                </a:solidFill>
                <a:latin typeface="Bookman Old Style" pitchFamily="18" charset="0"/>
              </a:rPr>
              <a:t>(денежные средства, </a:t>
            </a:r>
            <a:r>
              <a:rPr lang="ru-RU" sz="900" dirty="0" smtClean="0">
                <a:solidFill>
                  <a:schemeClr val="tx1"/>
                </a:solidFill>
                <a:latin typeface="Bookman Old Style" pitchFamily="18" charset="0"/>
              </a:rPr>
              <a:t>поступающих </a:t>
            </a:r>
            <a:r>
              <a:rPr lang="ru-RU" sz="900" dirty="0">
                <a:solidFill>
                  <a:schemeClr val="tx1"/>
                </a:solidFill>
                <a:latin typeface="Bookman Old Style" pitchFamily="18" charset="0"/>
              </a:rPr>
              <a:t>из </a:t>
            </a:r>
            <a:r>
              <a:rPr lang="ru-RU" sz="900" dirty="0" smtClean="0">
                <a:solidFill>
                  <a:schemeClr val="tx1"/>
                </a:solidFill>
                <a:latin typeface="Bookman Old Style" pitchFamily="18" charset="0"/>
              </a:rPr>
              <a:t>вышестоящих бюджетов </a:t>
            </a:r>
            <a:r>
              <a:rPr lang="ru-RU" sz="900" dirty="0">
                <a:solidFill>
                  <a:schemeClr val="tx1"/>
                </a:solidFill>
                <a:latin typeface="Bookman Old Style" pitchFamily="18" charset="0"/>
              </a:rPr>
              <a:t>(например, </a:t>
            </a:r>
            <a:r>
              <a:rPr lang="ru-RU" sz="900" dirty="0" smtClean="0">
                <a:solidFill>
                  <a:schemeClr val="tx1"/>
                </a:solidFill>
                <a:latin typeface="Bookman Old Style" pitchFamily="18" charset="0"/>
              </a:rPr>
              <a:t>дотации </a:t>
            </a:r>
            <a:r>
              <a:rPr lang="ru-RU" sz="900" dirty="0">
                <a:solidFill>
                  <a:schemeClr val="tx1"/>
                </a:solidFill>
                <a:latin typeface="Bookman Old Style" pitchFamily="18" charset="0"/>
              </a:rPr>
              <a:t>из областного </a:t>
            </a:r>
            <a:r>
              <a:rPr lang="ru-RU" sz="900" dirty="0" smtClean="0">
                <a:solidFill>
                  <a:schemeClr val="tx1"/>
                </a:solidFill>
                <a:latin typeface="Bookman Old Style" pitchFamily="18" charset="0"/>
              </a:rPr>
              <a:t>бюджета, субвенции, субсидии</a:t>
            </a:r>
            <a:r>
              <a:rPr lang="en-US" sz="900" dirty="0" smtClean="0">
                <a:solidFill>
                  <a:schemeClr val="tx1"/>
                </a:solidFill>
                <a:latin typeface="Bookman Old Style" pitchFamily="18" charset="0"/>
              </a:rPr>
              <a:t>)</a:t>
            </a:r>
            <a:r>
              <a:rPr lang="ru-RU" sz="900" dirty="0" smtClean="0">
                <a:solidFill>
                  <a:schemeClr val="tx1"/>
                </a:solidFill>
                <a:latin typeface="Bookman Old Style" pitchFamily="18" charset="0"/>
              </a:rPr>
              <a:t>, а </a:t>
            </a:r>
            <a:r>
              <a:rPr lang="ru-RU" sz="900" dirty="0">
                <a:solidFill>
                  <a:schemeClr val="tx1"/>
                </a:solidFill>
                <a:latin typeface="Bookman Old Style" pitchFamily="18" charset="0"/>
              </a:rPr>
              <a:t>также безвозмездные перечисления от физических и юридических лиц) </a:t>
            </a:r>
          </a:p>
        </p:txBody>
      </p:sp>
      <p:sp>
        <p:nvSpPr>
          <p:cNvPr id="35" name="Прямоугольник 24"/>
          <p:cNvSpPr>
            <a:spLocks noChangeArrowheads="1"/>
          </p:cNvSpPr>
          <p:nvPr/>
        </p:nvSpPr>
        <p:spPr bwMode="auto">
          <a:xfrm>
            <a:off x="6000760" y="1357298"/>
            <a:ext cx="245957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Bookman Old Style" pitchFamily="18" charset="0"/>
              </a:rPr>
              <a:t>Выплачиваемые из бюджета денежные средства называются </a:t>
            </a:r>
            <a:r>
              <a:rPr lang="ru-RU" sz="1400" b="1" dirty="0">
                <a:latin typeface="Bookman Old Style" pitchFamily="18" charset="0"/>
              </a:rPr>
              <a:t>РАСХОДАМИ БЮДЖЕТА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4716016" y="5420906"/>
            <a:ext cx="1224136" cy="1283206"/>
            <a:chOff x="9828188" y="2276872"/>
            <a:chExt cx="1224136" cy="1283206"/>
          </a:xfrm>
        </p:grpSpPr>
        <p:pic>
          <p:nvPicPr>
            <p:cNvPr id="36" name="Рисунок 25" descr="чиновники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044608" y="2276872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Прямоугольник 26"/>
            <p:cNvSpPr>
              <a:spLocks noChangeArrowheads="1"/>
            </p:cNvSpPr>
            <p:nvPr/>
          </p:nvSpPr>
          <p:spPr bwMode="auto">
            <a:xfrm>
              <a:off x="9828188" y="2852192"/>
              <a:ext cx="122413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</a:t>
              </a:r>
              <a:r>
                <a:rPr lang="ru-RU" sz="1000" b="1" dirty="0" err="1" smtClean="0">
                  <a:latin typeface="Bookman Old Style" pitchFamily="18" charset="0"/>
                </a:rPr>
                <a:t>общегосударс-твенные</a:t>
              </a:r>
              <a:r>
                <a:rPr lang="ru-RU" sz="1000" b="1" dirty="0" smtClean="0">
                  <a:latin typeface="Bookman Old Style" pitchFamily="18" charset="0"/>
                </a:rPr>
                <a:t> </a:t>
              </a:r>
              <a:r>
                <a:rPr lang="ru-RU" sz="1000" b="1" dirty="0">
                  <a:latin typeface="Bookman Old Style" pitchFamily="18" charset="0"/>
                </a:rPr>
                <a:t>вопросы </a:t>
              </a: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4788024" y="3861048"/>
            <a:ext cx="936625" cy="1510158"/>
            <a:chOff x="7812360" y="2636838"/>
            <a:chExt cx="936625" cy="1510158"/>
          </a:xfrm>
        </p:grpSpPr>
        <p:pic>
          <p:nvPicPr>
            <p:cNvPr id="41" name="Рисунок 32" descr="жкх 7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85113" y="2636838"/>
              <a:ext cx="792162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Прямоугольник 35"/>
            <p:cNvSpPr>
              <a:spLocks noChangeArrowheads="1"/>
            </p:cNvSpPr>
            <p:nvPr/>
          </p:nvSpPr>
          <p:spPr bwMode="auto">
            <a:xfrm>
              <a:off x="7812360" y="3284984"/>
              <a:ext cx="936625" cy="862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</a:t>
              </a:r>
              <a:r>
                <a:rPr lang="ru-RU" sz="1000" b="1" dirty="0" err="1" smtClean="0">
                  <a:latin typeface="Bookman Old Style" pitchFamily="18" charset="0"/>
                </a:rPr>
                <a:t>жилищно-комму</a:t>
              </a:r>
              <a:r>
                <a:rPr lang="ru-RU" sz="1000" b="1" dirty="0" smtClean="0">
                  <a:latin typeface="Bookman Old Style" pitchFamily="18" charset="0"/>
                </a:rPr>
                <a:t> -</a:t>
              </a:r>
              <a:r>
                <a:rPr lang="ru-RU" sz="1000" b="1" dirty="0" err="1" smtClean="0">
                  <a:latin typeface="Bookman Old Style" pitchFamily="18" charset="0"/>
                </a:rPr>
                <a:t>нальное</a:t>
              </a:r>
              <a:r>
                <a:rPr lang="ru-RU" sz="1000" b="1" dirty="0" smtClean="0">
                  <a:latin typeface="Bookman Old Style" pitchFamily="18" charset="0"/>
                </a:rPr>
                <a:t> </a:t>
              </a:r>
              <a:r>
                <a:rPr lang="ru-RU" sz="1000" b="1" dirty="0">
                  <a:latin typeface="Bookman Old Style" pitchFamily="18" charset="0"/>
                </a:rPr>
                <a:t>хозяйство</a:t>
              </a: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5220072" y="2852936"/>
            <a:ext cx="1512862" cy="966375"/>
            <a:chOff x="5580063" y="2636838"/>
            <a:chExt cx="1512862" cy="966375"/>
          </a:xfrm>
        </p:grpSpPr>
        <p:sp>
          <p:nvSpPr>
            <p:cNvPr id="39" name="Прямоугольник 29"/>
            <p:cNvSpPr>
              <a:spLocks noChangeArrowheads="1"/>
            </p:cNvSpPr>
            <p:nvPr/>
          </p:nvSpPr>
          <p:spPr bwMode="auto">
            <a:xfrm>
              <a:off x="5580112" y="3356992"/>
              <a:ext cx="15121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</a:t>
              </a:r>
              <a:r>
                <a:rPr lang="ru-RU" sz="1000" b="1" dirty="0" smtClean="0">
                  <a:latin typeface="Bookman Old Style" pitchFamily="18" charset="0"/>
                </a:rPr>
                <a:t>культуру</a:t>
              </a:r>
              <a:endParaRPr lang="ru-RU" sz="1000" b="1" dirty="0">
                <a:latin typeface="Bookman Old Style" pitchFamily="18" charset="0"/>
              </a:endParaRPr>
            </a:p>
          </p:txBody>
        </p:sp>
        <p:pic>
          <p:nvPicPr>
            <p:cNvPr id="40" name="Рисунок 30" descr="культура 3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80063" y="2636838"/>
              <a:ext cx="720725" cy="792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Рисунок 39" descr="библиотекарь 3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372200" y="2636912"/>
              <a:ext cx="720725" cy="79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9" name="Группа 48"/>
          <p:cNvGrpSpPr/>
          <p:nvPr/>
        </p:nvGrpSpPr>
        <p:grpSpPr>
          <a:xfrm>
            <a:off x="7956376" y="3933056"/>
            <a:ext cx="1008062" cy="1273175"/>
            <a:chOff x="6732588" y="3789363"/>
            <a:chExt cx="1008062" cy="1273175"/>
          </a:xfrm>
        </p:grpSpPr>
        <p:pic>
          <p:nvPicPr>
            <p:cNvPr id="42" name="Рисунок 33" descr="экологи 2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32588" y="3789363"/>
              <a:ext cx="863600" cy="792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Прямоугольник 40"/>
            <p:cNvSpPr>
              <a:spLocks noChangeArrowheads="1"/>
            </p:cNvSpPr>
            <p:nvPr/>
          </p:nvSpPr>
          <p:spPr bwMode="auto">
            <a:xfrm>
              <a:off x="6732588" y="4508500"/>
              <a:ext cx="1008062" cy="554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охрану </a:t>
              </a:r>
            </a:p>
            <a:p>
              <a:pPr algn="ctr"/>
              <a:r>
                <a:rPr lang="ru-RU" sz="1000" b="1" dirty="0" err="1">
                  <a:latin typeface="Bookman Old Style" pitchFamily="18" charset="0"/>
                </a:rPr>
                <a:t>окружаю-щей</a:t>
              </a:r>
              <a:r>
                <a:rPr lang="ru-RU" sz="1000" b="1" dirty="0">
                  <a:latin typeface="Bookman Old Style" pitchFamily="18" charset="0"/>
                </a:rPr>
                <a:t> среды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7020272" y="3933056"/>
            <a:ext cx="936625" cy="1509713"/>
            <a:chOff x="5580063" y="4076700"/>
            <a:chExt cx="936625" cy="1509713"/>
          </a:xfrm>
        </p:grpSpPr>
        <p:sp>
          <p:nvSpPr>
            <p:cNvPr id="46" name="Прямоугольник 42"/>
            <p:cNvSpPr>
              <a:spLocks noChangeArrowheads="1"/>
            </p:cNvSpPr>
            <p:nvPr/>
          </p:nvSpPr>
          <p:spPr bwMode="auto">
            <a:xfrm>
              <a:off x="5580063" y="4724400"/>
              <a:ext cx="936625" cy="862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</a:t>
              </a:r>
              <a:r>
                <a:rPr lang="ru-RU" sz="1000" b="1" dirty="0" err="1">
                  <a:latin typeface="Bookman Old Style" pitchFamily="18" charset="0"/>
                </a:rPr>
                <a:t>физичес-кую</a:t>
              </a:r>
              <a:r>
                <a:rPr lang="ru-RU" sz="1000" b="1" dirty="0">
                  <a:latin typeface="Bookman Old Style" pitchFamily="18" charset="0"/>
                </a:rPr>
                <a:t> культуру и спорт</a:t>
              </a:r>
            </a:p>
          </p:txBody>
        </p:sp>
        <p:pic>
          <p:nvPicPr>
            <p:cNvPr id="47" name="Рисунок 45" descr="спорт.jp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51500" y="4076700"/>
              <a:ext cx="792163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6" name="Группа 55"/>
          <p:cNvGrpSpPr/>
          <p:nvPr/>
        </p:nvGrpSpPr>
        <p:grpSpPr>
          <a:xfrm>
            <a:off x="5724128" y="3789040"/>
            <a:ext cx="1368425" cy="1427023"/>
            <a:chOff x="6588125" y="5157788"/>
            <a:chExt cx="1368425" cy="1427023"/>
          </a:xfrm>
        </p:grpSpPr>
        <p:sp>
          <p:nvSpPr>
            <p:cNvPr id="38" name="Прямоугольник 28"/>
            <p:cNvSpPr>
              <a:spLocks noChangeArrowheads="1"/>
            </p:cNvSpPr>
            <p:nvPr/>
          </p:nvSpPr>
          <p:spPr bwMode="auto">
            <a:xfrm>
              <a:off x="6588125" y="5876925"/>
              <a:ext cx="136842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обслуживание муниципального долга</a:t>
              </a:r>
            </a:p>
          </p:txBody>
        </p:sp>
        <p:pic>
          <p:nvPicPr>
            <p:cNvPr id="48" name="Рисунок 46" descr="долг.jpg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75463" y="5157788"/>
              <a:ext cx="793750" cy="72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" name="Группа 50"/>
          <p:cNvGrpSpPr/>
          <p:nvPr/>
        </p:nvGrpSpPr>
        <p:grpSpPr>
          <a:xfrm>
            <a:off x="7164288" y="2852936"/>
            <a:ext cx="1152128" cy="1022920"/>
            <a:chOff x="-1764704" y="3356992"/>
            <a:chExt cx="1152128" cy="1022920"/>
          </a:xfrm>
        </p:grpSpPr>
        <p:pic>
          <p:nvPicPr>
            <p:cNvPr id="8194" name="Picture 2" descr="http://good-rem-house.ru/uploads/remonto-det-sada-shko6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-1764704" y="3356992"/>
              <a:ext cx="1152128" cy="770486"/>
            </a:xfrm>
            <a:prstGeom prst="rect">
              <a:avLst/>
            </a:prstGeom>
            <a:noFill/>
          </p:spPr>
        </p:pic>
        <p:sp>
          <p:nvSpPr>
            <p:cNvPr id="50" name="TextBox 49"/>
            <p:cNvSpPr txBox="1"/>
            <p:nvPr/>
          </p:nvSpPr>
          <p:spPr>
            <a:xfrm>
              <a:off x="-1764704" y="4149080"/>
              <a:ext cx="115212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900" b="1" dirty="0" smtClean="0">
                  <a:latin typeface="Bookman Old Style" pitchFamily="18" charset="0"/>
                </a:rPr>
                <a:t>на образование</a:t>
              </a:r>
              <a:endParaRPr lang="ru-RU" sz="900" b="1" dirty="0">
                <a:latin typeface="Bookman Old Style" pitchFamily="18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6012160" y="5373216"/>
            <a:ext cx="936625" cy="1110317"/>
            <a:chOff x="-1692696" y="404664"/>
            <a:chExt cx="936625" cy="1110317"/>
          </a:xfrm>
        </p:grpSpPr>
        <p:sp>
          <p:nvSpPr>
            <p:cNvPr id="57" name="Прямоугольник 26"/>
            <p:cNvSpPr>
              <a:spLocks noChangeArrowheads="1"/>
            </p:cNvSpPr>
            <p:nvPr/>
          </p:nvSpPr>
          <p:spPr bwMode="auto">
            <a:xfrm>
              <a:off x="-1692696" y="1268760"/>
              <a:ext cx="9366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000" b="1" dirty="0">
                  <a:latin typeface="Bookman Old Style" pitchFamily="18" charset="0"/>
                </a:rPr>
                <a:t>на </a:t>
              </a:r>
              <a:r>
                <a:rPr lang="ru-RU" sz="1000" b="1" dirty="0" smtClean="0">
                  <a:latin typeface="Bookman Old Style" pitchFamily="18" charset="0"/>
                </a:rPr>
                <a:t>ГО ЧС</a:t>
              </a:r>
              <a:endParaRPr lang="ru-RU" sz="1000" b="1" dirty="0">
                <a:latin typeface="Bookman Old Style" pitchFamily="18" charset="0"/>
              </a:endParaRPr>
            </a:p>
          </p:txBody>
        </p:sp>
        <p:pic>
          <p:nvPicPr>
            <p:cNvPr id="8198" name="Picture 6" descr="https://mo.astrobl.ru/yubileninskijselsovet/sites/mo.astrobl.ru.yubileninskijselsovet/files/u84/16-03-17_0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1692696" y="404664"/>
              <a:ext cx="921031" cy="792087"/>
            </a:xfrm>
            <a:prstGeom prst="rect">
              <a:avLst/>
            </a:prstGeom>
            <a:noFill/>
          </p:spPr>
        </p:pic>
      </p:grpSp>
      <p:pic>
        <p:nvPicPr>
          <p:cNvPr id="54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83513" y="0"/>
            <a:ext cx="13604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есы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0700" y="1127125"/>
            <a:ext cx="280987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260648"/>
            <a:ext cx="7632848" cy="7680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Основные понятия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316865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ДОХОДЫ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меньше РАСХОДОВ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= ДЕФИЦИТ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1628800"/>
            <a:ext cx="3313112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ДОХОДЫ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БОЛЬШЕ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РАСХОДОВ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= ПРОФИЦИТ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1520" y="3995737"/>
            <a:ext cx="878522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latin typeface="Bookman Old Style" pitchFamily="18" charset="0"/>
              </a:rPr>
              <a:t>Бюджет </a:t>
            </a:r>
            <a:r>
              <a:rPr lang="ru-RU" dirty="0">
                <a:latin typeface="Bookman Old Style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dirty="0" smtClean="0">
                <a:latin typeface="Bookman Old Style" pitchFamily="18" charset="0"/>
              </a:rPr>
              <a:t>(на 20</a:t>
            </a:r>
            <a:r>
              <a:rPr lang="en-US" dirty="0" smtClean="0">
                <a:latin typeface="Bookman Old Style" pitchFamily="18" charset="0"/>
              </a:rPr>
              <a:t>2</a:t>
            </a:r>
            <a:r>
              <a:rPr lang="ru-RU" dirty="0" smtClean="0">
                <a:latin typeface="Bookman Old Style" pitchFamily="18" charset="0"/>
              </a:rPr>
              <a:t>4 </a:t>
            </a:r>
            <a:r>
              <a:rPr lang="ru-RU" dirty="0">
                <a:latin typeface="Bookman Old Style" pitchFamily="18" charset="0"/>
              </a:rPr>
              <a:t>финансовый год и на плановый период </a:t>
            </a:r>
            <a:r>
              <a:rPr lang="ru-RU" dirty="0" smtClean="0">
                <a:latin typeface="Bookman Old Style" pitchFamily="18" charset="0"/>
              </a:rPr>
              <a:t>20</a:t>
            </a:r>
            <a:r>
              <a:rPr lang="en-US" dirty="0" smtClean="0">
                <a:latin typeface="Bookman Old Style" pitchFamily="18" charset="0"/>
              </a:rPr>
              <a:t>2</a:t>
            </a:r>
            <a:r>
              <a:rPr lang="ru-RU" dirty="0" smtClean="0">
                <a:latin typeface="Bookman Old Style" pitchFamily="18" charset="0"/>
              </a:rPr>
              <a:t>5 и 2026 </a:t>
            </a:r>
            <a:r>
              <a:rPr lang="ru-RU" dirty="0">
                <a:latin typeface="Bookman Old Style" pitchFamily="18" charset="0"/>
              </a:rPr>
              <a:t>годов)</a:t>
            </a:r>
          </a:p>
          <a:p>
            <a:pPr algn="just"/>
            <a:endParaRPr lang="ru-RU" dirty="0">
              <a:latin typeface="Bookman Old Style" pitchFamily="18" charset="0"/>
            </a:endParaRPr>
          </a:p>
          <a:p>
            <a:pPr algn="just"/>
            <a:r>
              <a:rPr lang="ru-RU" b="1" dirty="0">
                <a:latin typeface="Bookman Old Style" pitchFamily="18" charset="0"/>
              </a:rPr>
              <a:t>Очередной финансовый год </a:t>
            </a:r>
            <a:r>
              <a:rPr lang="ru-RU" dirty="0">
                <a:latin typeface="Bookman Old Style" pitchFamily="18" charset="0"/>
              </a:rPr>
              <a:t>– </a:t>
            </a:r>
            <a:r>
              <a:rPr lang="ru-RU" dirty="0" err="1">
                <a:latin typeface="Bookman Old Style" pitchFamily="18" charset="0"/>
              </a:rPr>
              <a:t>год</a:t>
            </a:r>
            <a:r>
              <a:rPr lang="ru-RU" dirty="0">
                <a:latin typeface="Bookman Old Style" pitchFamily="18" charset="0"/>
              </a:rPr>
              <a:t>, на который составляется  бюджет (</a:t>
            </a:r>
            <a:r>
              <a:rPr lang="ru-RU" dirty="0" smtClean="0">
                <a:latin typeface="Bookman Old Style" pitchFamily="18" charset="0"/>
              </a:rPr>
              <a:t>20</a:t>
            </a:r>
            <a:r>
              <a:rPr lang="en-US" dirty="0" smtClean="0">
                <a:latin typeface="Bookman Old Style" pitchFamily="18" charset="0"/>
              </a:rPr>
              <a:t>2</a:t>
            </a:r>
            <a:r>
              <a:rPr lang="ru-RU" dirty="0" smtClean="0">
                <a:latin typeface="Bookman Old Style" pitchFamily="18" charset="0"/>
              </a:rPr>
              <a:t>4 </a:t>
            </a:r>
            <a:r>
              <a:rPr lang="ru-RU" dirty="0">
                <a:latin typeface="Bookman Old Style" pitchFamily="18" charset="0"/>
              </a:rPr>
              <a:t>год)</a:t>
            </a:r>
          </a:p>
          <a:p>
            <a:pPr algn="just"/>
            <a:endParaRPr lang="ru-RU" dirty="0">
              <a:latin typeface="Bookman Old Style" pitchFamily="18" charset="0"/>
            </a:endParaRPr>
          </a:p>
          <a:p>
            <a:pPr algn="just"/>
            <a:r>
              <a:rPr lang="ru-RU" b="1" dirty="0">
                <a:latin typeface="Bookman Old Style" pitchFamily="18" charset="0"/>
              </a:rPr>
              <a:t>Плановый период </a:t>
            </a:r>
            <a:r>
              <a:rPr lang="ru-RU" dirty="0">
                <a:latin typeface="Bookman Old Style" pitchFamily="18" charset="0"/>
              </a:rPr>
              <a:t>– два года, следующих за очередным финансовым годом ( </a:t>
            </a:r>
            <a:r>
              <a:rPr lang="ru-RU" dirty="0" smtClean="0">
                <a:latin typeface="Bookman Old Style" pitchFamily="18" charset="0"/>
              </a:rPr>
              <a:t>20</a:t>
            </a:r>
            <a:r>
              <a:rPr lang="en-US" dirty="0" smtClean="0">
                <a:latin typeface="Bookman Old Style" pitchFamily="18" charset="0"/>
              </a:rPr>
              <a:t>2</a:t>
            </a:r>
            <a:r>
              <a:rPr lang="ru-RU" dirty="0" smtClean="0">
                <a:latin typeface="Bookman Old Style" pitchFamily="18" charset="0"/>
              </a:rPr>
              <a:t>5 </a:t>
            </a:r>
            <a:r>
              <a:rPr lang="ru-RU" dirty="0">
                <a:latin typeface="Bookman Old Style" pitchFamily="18" charset="0"/>
              </a:rPr>
              <a:t>и </a:t>
            </a:r>
            <a:r>
              <a:rPr lang="ru-RU" dirty="0" smtClean="0">
                <a:latin typeface="Bookman Old Style" pitchFamily="18" charset="0"/>
              </a:rPr>
              <a:t>2026 </a:t>
            </a:r>
            <a:r>
              <a:rPr lang="ru-RU" dirty="0">
                <a:latin typeface="Bookman Old Style" pitchFamily="18" charset="0"/>
              </a:rPr>
              <a:t>годы)</a:t>
            </a:r>
          </a:p>
        </p:txBody>
      </p:sp>
      <p:pic>
        <p:nvPicPr>
          <p:cNvPr id="9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-39688"/>
            <a:ext cx="13604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548680"/>
            <a:ext cx="7632848" cy="7680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Стадии бюджета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5" name="Схема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8" y="1196752"/>
            <a:ext cx="9034462" cy="539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-39688"/>
            <a:ext cx="1360487" cy="132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shapk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68961"/>
            <a:ext cx="8763000" cy="1314451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356659"/>
            <a:ext cx="750099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Основные задачи при формировании бюджета</a:t>
            </a:r>
            <a:r>
              <a:rPr lang="en-US" sz="2800" dirty="0" smtClean="0"/>
              <a:t> </a:t>
            </a:r>
            <a:r>
              <a:rPr lang="ru-RU" sz="2800" dirty="0" smtClean="0"/>
              <a:t>на 20</a:t>
            </a:r>
            <a:r>
              <a:rPr lang="en-US" sz="2800" dirty="0" smtClean="0"/>
              <a:t>2</a:t>
            </a:r>
            <a:r>
              <a:rPr lang="ru-RU" sz="2800" dirty="0" smtClean="0"/>
              <a:t>4 год и плановый период 20</a:t>
            </a:r>
            <a:r>
              <a:rPr lang="en-US" sz="2800" dirty="0" smtClean="0"/>
              <a:t>2</a:t>
            </a:r>
            <a:r>
              <a:rPr lang="ru-RU" sz="2800" dirty="0" smtClean="0"/>
              <a:t>5 и 20</a:t>
            </a:r>
            <a:r>
              <a:rPr lang="en-US" sz="2800" dirty="0" smtClean="0"/>
              <a:t>2</a:t>
            </a:r>
            <a:r>
              <a:rPr lang="ru-RU" sz="2800" dirty="0" smtClean="0"/>
              <a:t>6 года</a:t>
            </a:r>
            <a:endParaRPr lang="ru-RU" sz="28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1368152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проведение ответственной бюджетной политики</a:t>
            </a:r>
            <a:endParaRPr lang="en-US" sz="2000" dirty="0" smtClean="0"/>
          </a:p>
          <a:p>
            <a:r>
              <a:rPr lang="ru-RU" sz="2000" dirty="0" smtClean="0"/>
              <a:t>безусловное исполнение обязательств и полномочий муниципального образования</a:t>
            </a:r>
            <a:endParaRPr lang="en-US" sz="2000" dirty="0" smtClean="0"/>
          </a:p>
          <a:p>
            <a:r>
              <a:rPr lang="ru-RU" sz="2000" dirty="0" smtClean="0"/>
              <a:t>выполнение задач поставленных Президентом РФ</a:t>
            </a:r>
            <a:r>
              <a:rPr lang="en-US" sz="2000" dirty="0" smtClean="0"/>
              <a:t> </a:t>
            </a:r>
            <a:r>
              <a:rPr lang="ru-RU" sz="2000" dirty="0" smtClean="0"/>
              <a:t>и Правительством Омской области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429000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Участники бюджетного процесса</a:t>
            </a:r>
            <a:endParaRPr lang="ru-RU" sz="2800" dirty="0"/>
          </a:p>
        </p:txBody>
      </p:sp>
      <p:grpSp>
        <p:nvGrpSpPr>
          <p:cNvPr id="2" name="Группа 25"/>
          <p:cNvGrpSpPr/>
          <p:nvPr/>
        </p:nvGrpSpPr>
        <p:grpSpPr>
          <a:xfrm>
            <a:off x="323528" y="4581128"/>
            <a:ext cx="1800200" cy="1440160"/>
            <a:chOff x="539552" y="4725144"/>
            <a:chExt cx="2376264" cy="8640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39552" y="4725144"/>
              <a:ext cx="2376264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4603" y="4782750"/>
              <a:ext cx="2232248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bg1"/>
                  </a:solidFill>
                </a:rPr>
                <a:t>Главные администраторы доходов бюджета</a:t>
              </a:r>
            </a:p>
            <a:p>
              <a:pPr algn="ctr"/>
              <a:r>
                <a:rPr lang="ru-RU" sz="1400" dirty="0" smtClean="0">
                  <a:solidFill>
                    <a:schemeClr val="bg1"/>
                  </a:solidFill>
                </a:rPr>
                <a:t>(13 участника)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Группа 19"/>
          <p:cNvGrpSpPr/>
          <p:nvPr/>
        </p:nvGrpSpPr>
        <p:grpSpPr>
          <a:xfrm>
            <a:off x="3428992" y="4797153"/>
            <a:ext cx="2286016" cy="975012"/>
            <a:chOff x="3573008" y="4653136"/>
            <a:chExt cx="2286016" cy="975012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3573008" y="4653136"/>
              <a:ext cx="2286016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58760" y="4797151"/>
              <a:ext cx="17145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Бюджет муниципального района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Группа 27"/>
          <p:cNvGrpSpPr/>
          <p:nvPr/>
        </p:nvGrpSpPr>
        <p:grpSpPr>
          <a:xfrm>
            <a:off x="6948264" y="4509120"/>
            <a:ext cx="1728192" cy="1584176"/>
            <a:chOff x="6516216" y="4221088"/>
            <a:chExt cx="2160240" cy="1584176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6516216" y="4221088"/>
              <a:ext cx="2160240" cy="15841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16216" y="4389107"/>
              <a:ext cx="216024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bg1"/>
                  </a:solidFill>
                </a:rPr>
                <a:t>Главные распорядители бюджетных средств</a:t>
              </a:r>
            </a:p>
            <a:p>
              <a:pPr algn="ctr"/>
              <a:r>
                <a:rPr lang="ru-RU" sz="1400" dirty="0" smtClean="0">
                  <a:solidFill>
                    <a:schemeClr val="bg1"/>
                  </a:solidFill>
                </a:rPr>
                <a:t>(</a:t>
              </a:r>
              <a:r>
                <a:rPr lang="en-US" sz="1400" dirty="0" smtClean="0">
                  <a:solidFill>
                    <a:schemeClr val="bg1"/>
                  </a:solidFill>
                </a:rPr>
                <a:t>10</a:t>
              </a:r>
              <a:r>
                <a:rPr lang="ru-RU" sz="1400" dirty="0" smtClean="0">
                  <a:solidFill>
                    <a:schemeClr val="bg1"/>
                  </a:solidFill>
                </a:rPr>
                <a:t> участников)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Стрелка вправо 23"/>
          <p:cNvSpPr/>
          <p:nvPr/>
        </p:nvSpPr>
        <p:spPr>
          <a:xfrm>
            <a:off x="2123728" y="5085184"/>
            <a:ext cx="144016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5508104" y="5085184"/>
            <a:ext cx="144016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267744" y="467713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580112" y="467713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1"/>
          </p:nvPr>
        </p:nvSpPr>
        <p:spPr>
          <a:xfrm>
            <a:off x="8604448" y="6213309"/>
            <a:ext cx="2133600" cy="476251"/>
          </a:xfrm>
        </p:spPr>
        <p:txBody>
          <a:bodyPr/>
          <a:lstStyle/>
          <a:p>
            <a:fld id="{1846ACD6-F510-42A0-9DD7-D742624CB8E8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23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688" y="-39688"/>
            <a:ext cx="13604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3000372"/>
            <a:ext cx="1360487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1429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Параметры бюджета </a:t>
            </a:r>
            <a:r>
              <a:rPr lang="ru-RU" sz="2800" dirty="0" err="1" smtClean="0"/>
              <a:t>Шербакульского</a:t>
            </a:r>
            <a:r>
              <a:rPr lang="ru-RU" sz="2800" dirty="0" smtClean="0"/>
              <a:t> муниципального района Омской области на 20</a:t>
            </a:r>
            <a:r>
              <a:rPr lang="en-US" sz="2800" dirty="0" smtClean="0"/>
              <a:t>2</a:t>
            </a:r>
            <a:r>
              <a:rPr lang="ru-RU" sz="2800" dirty="0" smtClean="0"/>
              <a:t>4 год</a:t>
            </a:r>
            <a:r>
              <a:rPr lang="en-US" sz="2800" dirty="0" smtClean="0"/>
              <a:t> </a:t>
            </a:r>
            <a:r>
              <a:rPr lang="ru-RU" sz="2800" dirty="0" smtClean="0"/>
              <a:t>и плановый период на 20</a:t>
            </a:r>
            <a:r>
              <a:rPr lang="en-US" sz="2800" dirty="0" smtClean="0"/>
              <a:t>2</a:t>
            </a:r>
            <a:r>
              <a:rPr lang="ru-RU" sz="2800" dirty="0" smtClean="0"/>
              <a:t>5 и 2026 гг.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Picture 7" descr="D:\Мои документы\2011-2018 годы\Фото\Шербакуль с вышки-МТС\№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35163"/>
            <a:ext cx="9144000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3088" y="-39688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15"/>
          <p:cNvGrpSpPr/>
          <p:nvPr/>
        </p:nvGrpSpPr>
        <p:grpSpPr>
          <a:xfrm>
            <a:off x="0" y="1142984"/>
            <a:ext cx="9144000" cy="3222120"/>
            <a:chOff x="0" y="764704"/>
            <a:chExt cx="10620672" cy="3600400"/>
          </a:xfrm>
        </p:grpSpPr>
        <p:graphicFrame>
          <p:nvGraphicFramePr>
            <p:cNvPr id="8" name="Диаграмма 7"/>
            <p:cNvGraphicFramePr/>
            <p:nvPr/>
          </p:nvGraphicFramePr>
          <p:xfrm>
            <a:off x="0" y="764704"/>
            <a:ext cx="10620672" cy="28960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Пятиугольник 8"/>
            <p:cNvSpPr/>
            <p:nvPr/>
          </p:nvSpPr>
          <p:spPr>
            <a:xfrm rot="16200000">
              <a:off x="3887924" y="3537012"/>
              <a:ext cx="1008112" cy="64807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1403648" y="3284984"/>
              <a:ext cx="6048672" cy="0"/>
            </a:xfrm>
            <a:prstGeom prst="line">
              <a:avLst/>
            </a:prstGeom>
            <a:ln w="127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42429" y="1988840"/>
              <a:ext cx="1677444" cy="447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ДОХОДЫ</a:t>
              </a:r>
              <a:endParaRPr lang="ru-RU" sz="20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76285" y="2060848"/>
              <a:ext cx="1688003" cy="447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РАСХОДЫ</a:t>
              </a:r>
              <a:endParaRPr lang="ru-RU" sz="2000" b="1" dirty="0"/>
            </a:p>
          </p:txBody>
        </p:sp>
        <p:sp>
          <p:nvSpPr>
            <p:cNvPr id="13" name="Прямоугольник с одним вырезанным углом 12"/>
            <p:cNvSpPr/>
            <p:nvPr/>
          </p:nvSpPr>
          <p:spPr>
            <a:xfrm>
              <a:off x="3707904" y="1988840"/>
              <a:ext cx="1656184" cy="504056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35896" y="1988840"/>
              <a:ext cx="1800200" cy="515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Bookman Old Style" pitchFamily="18" charset="0"/>
                </a:rPr>
                <a:t>202</a:t>
              </a:r>
              <a:r>
                <a:rPr lang="ru-RU" sz="2400" dirty="0" smtClean="0">
                  <a:latin typeface="Bookman Old Style" pitchFamily="18" charset="0"/>
                </a:rPr>
                <a:t>4 год</a:t>
              </a:r>
              <a:endParaRPr lang="ru-RU" sz="2400" dirty="0">
                <a:latin typeface="Bookman Old Style" pitchFamily="18" charset="0"/>
              </a:endParaRPr>
            </a:p>
          </p:txBody>
        </p:sp>
      </p:grp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403647" y="4509120"/>
          <a:ext cx="616800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003"/>
                <a:gridCol w="2056003"/>
                <a:gridCol w="20560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Параметры бюджета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man Old Style" pitchFamily="18" charset="0"/>
                        </a:rPr>
                        <a:t>592,71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man Old Style" pitchFamily="18" charset="0"/>
                        </a:rPr>
                        <a:t>611,44</a:t>
                      </a:r>
                      <a:endParaRPr lang="ru-RU" sz="2100" dirty="0" smtClean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Расходы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man Old Style" pitchFamily="18" charset="0"/>
                        </a:rPr>
                        <a:t>592,71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latin typeface="Bookman Old Style" pitchFamily="18" charset="0"/>
                        </a:rPr>
                        <a:t>611,44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Профицит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solidFill>
                            <a:schemeClr val="dk1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686700" cy="78581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Структура налоговых доходов бюджета</a:t>
            </a:r>
            <a:endParaRPr lang="ru-RU" sz="36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00100" y="1357298"/>
          <a:ext cx="7686700" cy="4273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049"/>
                <a:gridCol w="1757640"/>
                <a:gridCol w="1523288"/>
                <a:gridCol w="1710723"/>
              </a:tblGrid>
              <a:tr h="6504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2024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2025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2026 год</a:t>
                      </a:r>
                      <a:endParaRPr lang="ru-RU" sz="1400" dirty="0"/>
                    </a:p>
                  </a:txBody>
                  <a:tcPr/>
                </a:tc>
              </a:tr>
              <a:tr h="56395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НАЛОГОВЫЕ ДОХОДЫ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197,66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208,47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221,00</a:t>
                      </a:r>
                      <a:endParaRPr lang="ru-RU" sz="1100" dirty="0"/>
                    </a:p>
                  </a:txBody>
                  <a:tcPr/>
                </a:tc>
              </a:tr>
              <a:tr h="571503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 на доходы физических лиц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182,24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192,73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203,27</a:t>
                      </a:r>
                      <a:endParaRPr lang="ru-RU" sz="1100" dirty="0"/>
                    </a:p>
                  </a:txBody>
                  <a:tcPr/>
                </a:tc>
              </a:tr>
              <a:tr h="127909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НАЛОГИ НА ТОВАРЫ (РАБОТЫ, УСЛУГИ), РЕАЛИЗУЕМЫЕ НА ТЕРРИТОРИИ РОССИЙСКОЙ ФЕДЕРАЦИИ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4,88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4,99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6,74</a:t>
                      </a:r>
                      <a:endParaRPr lang="ru-RU" sz="1100" dirty="0"/>
                    </a:p>
                  </a:txBody>
                  <a:tcPr/>
                </a:tc>
              </a:tr>
              <a:tr h="60402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НАЛОГИ НА СОВОКУПНЫЙ ДОХОД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8,24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8,45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8,69</a:t>
                      </a:r>
                      <a:endParaRPr lang="ru-RU" sz="1100" dirty="0"/>
                    </a:p>
                  </a:txBody>
                  <a:tcPr/>
                </a:tc>
              </a:tr>
              <a:tr h="60402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ГОСУДАРСТВЕННАЯ ПОШЛИНА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2,3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2,3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2,3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ACD6-F510-42A0-9DD7-D742624CB8E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Picture 3" descr="C:\Users\506B~1\AppData\Local\Temp\Rar$DI48.769\Шербакульский (пакет) герб цвет кор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76256" y="1071546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млн.руб.</a:t>
            </a:r>
            <a:endParaRPr lang="ru-RU" sz="1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11515</TotalTime>
  <Words>864</Words>
  <Application>Microsoft Office PowerPoint</Application>
  <PresentationFormat>Экран (4:3)</PresentationFormat>
  <Paragraphs>224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Бюджет для граждан </vt:lpstr>
      <vt:lpstr> Что такое «Бюджет для граждан»?</vt:lpstr>
      <vt:lpstr> Бюджет – план доходов и расходов для обеспечения  обязательств государства, закрепленных в Конституции Российской Федерации.</vt:lpstr>
      <vt:lpstr>Основные понятия</vt:lpstr>
      <vt:lpstr>Слайд 5</vt:lpstr>
      <vt:lpstr>Слайд 6</vt:lpstr>
      <vt:lpstr> Основные задачи при формировании бюджета на 2024 год и плановый период 2025 и 2026 года</vt:lpstr>
      <vt:lpstr>Параметры бюджета Шербакульского муниципального района Омской области на 2024 год и плановый период на 2025 и 2026 гг.</vt:lpstr>
      <vt:lpstr>Структура налоговых доходов бюджета</vt:lpstr>
      <vt:lpstr>Структура неналоговых доходов бюджета</vt:lpstr>
      <vt:lpstr>Структура неналоговых доходов бюджета</vt:lpstr>
      <vt:lpstr>РАСХОДЫ БЮДЖЕТА ШЕРБАКУЛЬСКОГОМУНИЦИПАЛЬНОГО РАЙОНА</vt:lpstr>
      <vt:lpstr> Безвозмездные поступления от других бюджетов</vt:lpstr>
      <vt:lpstr>сведения о расходах с учетом интересов целевых групп, в том числе: численность представителей целевой группы, меры муниципальной поддержки за счет средств бюджета, объем расходов на поддержку целевой группы</vt:lpstr>
      <vt:lpstr>Слайд 15</vt:lpstr>
    </vt:vector>
  </TitlesOfParts>
  <Company>Финансовое Управление Сызрани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Середа Илья</dc:creator>
  <cp:lastModifiedBy>BochkovaOV</cp:lastModifiedBy>
  <cp:revision>1137</cp:revision>
  <dcterms:created xsi:type="dcterms:W3CDTF">2014-04-07T07:33:32Z</dcterms:created>
  <dcterms:modified xsi:type="dcterms:W3CDTF">2024-02-27T03:21:14Z</dcterms:modified>
</cp:coreProperties>
</file>